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7" r:id="rId11"/>
  </p:sldIdLst>
  <p:sldSz cx="12192000" cy="6858000"/>
  <p:notesSz cx="6858000" cy="9144000"/>
  <p:embeddedFontLst>
    <p:embeddedFont>
      <p:font typeface="Browallia New" panose="020B0604020202020204" pitchFamily="34" charset="-34"/>
      <p:regular r:id="rId14"/>
      <p:bold r:id="rId15"/>
      <p:italic r:id="rId16"/>
      <p:boldItalic r:id="rId17"/>
    </p:embeddedFont>
    <p:embeddedFont>
      <p:font typeface="TH SarabunPSK" panose="020B0500040200020003" pitchFamily="34" charset="-34"/>
      <p:regular r:id="rId18"/>
      <p:bold r:id="rId19"/>
      <p:italic r:id="rId20"/>
      <p:boldItalic r:id="rId21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A9CA"/>
    <a:srgbClr val="3D6CCB"/>
    <a:srgbClr val="BE4A4D"/>
    <a:srgbClr val="FDC3DD"/>
    <a:srgbClr val="9C4E6F"/>
    <a:srgbClr val="54A4A2"/>
    <a:srgbClr val="F7F9FF"/>
    <a:srgbClr val="EFF4FF"/>
    <a:srgbClr val="EFFDFF"/>
    <a:srgbClr val="FFFB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CED69F07-FB6C-F5E5-B488-7A061C42D9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7B3F28C2-4E29-6965-065D-59B9D609F2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B119A-AAB9-45AA-B81F-AA6C8C0406DB}" type="datetimeFigureOut">
              <a:rPr lang="th-TH" smtClean="0"/>
              <a:t>02/12/68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479BE72A-8FC6-88A1-CEAB-6E3884547C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4C90473-7856-4896-83A1-C7F512DC120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50E1A-BB1E-48BA-AD33-CAD648C68B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2411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26764-F397-422B-89D4-6401F5BC3D78}" type="datetimeFigureOut">
              <a:rPr lang="th-TH" smtClean="0"/>
              <a:t>02/12/68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359E5A-BF34-4C49-AB66-C4ACD3FB151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8586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7D49FC54-6641-401A-8CD4-E06E764B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94ED8CA9-73A5-45AC-B369-FD517A45C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5303FEF0-26FD-41E7-9A27-85FF03DEC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DA3AC-4490-4ACA-9331-2488F727C31E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3DC16C1-6547-4FCF-9B4F-FC1B2F084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8C143E9-E308-460B-BB8D-FC82EA13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168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29C056-9D43-42ED-9EA3-54A9132D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E60EFF9C-8023-4903-8346-843AA3C92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BDE3782-749D-4E1F-92D6-6C92E9BB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A4403-E4C4-45BF-97C3-D98986B49F00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E2680D92-6DFF-4A1F-AD0C-B20ADACDB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042306F-1744-4395-BCDF-8AAE4EA6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7802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9649FC7-3B11-44EE-9E3B-CCB6974ED0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9F4AA36-DA1D-43E7-955A-83B39CFC6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6EA91981-7950-401D-A7D4-2B8684DB0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B0ED0-6E1B-485E-8ECF-EE197714E748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0752470-51AC-4C31-B714-D36DFFAFD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1A4F8C18-E473-40C2-9A1F-8D9425733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90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4B4540-8910-454D-BF05-A36F1BF1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7552E06-D752-4D87-ADE9-CD7E1B2B8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8700798C-CADB-4154-BB51-385E02D1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CBED8-2782-4C44-BCC4-EB7F41F67ED8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7AB5B07-1A89-41C0-9D30-C27842814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7DB6F1E-E573-4E37-9196-F5C9FB831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3A7651-E142-42EE-AECB-DDC48C20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23A41C92-5A23-4B44-BBB9-C14FADCB8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0B238F90-6CF4-45B6-923C-6EC30AFC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A05E-C363-4062-9BFA-25EE3A7717CA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B445F0B4-47C9-4423-95FE-5987BAB1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7761B10B-BDDD-4B74-B75F-814DFB9A8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236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3FB6F70-A8E9-4F88-A40E-68C60614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40B8F86-9ADE-4B45-9FA6-21F564D0C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F27558A4-6F69-4E50-B861-BAC1A9CED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E399BBB-E49E-4DA5-8E10-1E95AB4A6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91746-9C82-4D28-9E80-FEC9B717F036}" type="datetime1">
              <a:rPr lang="th-TH" smtClean="0"/>
              <a:t>02/12/68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972BAEB-B7B1-4AA7-9754-07791F5CF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850B56A-1FF6-4E20-B288-FE8DDF5B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34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2A4C9F3-C1C6-4E9F-B9AF-570318F35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10453243-3BD2-4E69-90CC-6192508F6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6E7B2D56-A245-47E1-ACA7-4A3F0FB5E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4D05830-409C-4F5B-B0B1-E8454787E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BF2DA035-30F3-49B9-A1E2-A1332A8EF7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B9DD4D3D-ED5B-490B-94C5-0946214FB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95409-4EB1-4D34-BEF7-1986BC5D84CE}" type="datetime1">
              <a:rPr lang="th-TH" smtClean="0"/>
              <a:t>02/12/68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A019A0D3-5EF9-4FE9-B237-834A5335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C5CADB0-D4D7-4002-B718-F9A716B31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787ABDA-7144-4370-BCFE-A856D7274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DEEC02F-D179-43BD-96FC-0DB2D6258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5C7B-CF46-435C-A885-1838A3F5F1AD}" type="datetime1">
              <a:rPr lang="th-TH" smtClean="0"/>
              <a:t>02/12/68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182FD505-2C6E-40DD-974E-D296EF98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90319711-CAC5-4A10-82D0-B5EE63452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128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3E95F13B-32A4-48BC-B7A5-463890414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56AB4-013B-4AAB-9BBE-A717FFFD47B0}" type="datetime1">
              <a:rPr lang="th-TH" smtClean="0"/>
              <a:t>02/12/68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8425B75-8D6B-461F-BB26-E8D78E0CB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FDC4D33-DD39-4346-9155-879D3C12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731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C4F5DA4-62D9-441D-9C72-F5D229E1A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271E7E6-0F11-4F2B-A0E1-27F7F4C54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DBAB7DA-E253-4D66-9A47-242E39FE97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1A602B3A-48DB-4E9B-8F77-34CC54CBA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65CC-AE98-4EA6-B0CC-73396A96C5D1}" type="datetime1">
              <a:rPr lang="th-TH" smtClean="0"/>
              <a:t>02/12/68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61795E3-36D9-46DE-91A4-083D38DE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8CC38504-EEA5-4B9F-9D2B-57C28E85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264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9EA1E9-2D83-44DE-8E12-902E316BF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A976A37-22DE-4DC1-9F50-5D75C9AB97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41AF20CF-CFBB-41C2-97FC-57E553F6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0B560E1A-B8A6-453C-A815-4840CD7F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A61AB-D3A0-4998-B415-7E878D5EC578}" type="datetime1">
              <a:rPr lang="th-TH" smtClean="0"/>
              <a:t>02/12/68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8EECAF-EC7D-48BF-81D3-91A1DB71F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62305E1-A367-4041-849F-EFDA0B844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856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CDF6E8D5-FFE9-410A-8FF0-AE6761816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E84965F4-C3D8-42D4-89FA-F631CA8771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799FB7A4-8B35-4972-9D9D-A34F4A3C5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B7900-9C8A-4D04-8ADB-A3F778477DEE}" type="datetime1">
              <a:rPr lang="th-TH" smtClean="0"/>
              <a:t>02/12/68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260C33C-0B9B-453B-B345-484097DF5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F451C21-0E63-460D-BEB6-A27BCD490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B78FE-04C9-4B5F-AADA-39953566280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13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3">
            <a:extLst>
              <a:ext uri="{FF2B5EF4-FFF2-40B4-BE49-F238E27FC236}">
                <a16:creationId xmlns:a16="http://schemas.microsoft.com/office/drawing/2014/main" id="{648BB30F-2F9F-4165-9E27-6FA4191742C6}"/>
              </a:ext>
            </a:extLst>
          </p:cNvPr>
          <p:cNvSpPr/>
          <p:nvPr/>
        </p:nvSpPr>
        <p:spPr>
          <a:xfrm>
            <a:off x="5018327" y="1358959"/>
            <a:ext cx="5646894" cy="783193"/>
          </a:xfrm>
          <a:prstGeom prst="roundRect">
            <a:avLst/>
          </a:prstGeom>
          <a:solidFill>
            <a:srgbClr val="AA3C0A"/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แผนการจัดการเรียนรู้ที่  ๒๙</a:t>
            </a:r>
            <a:endParaRPr lang="th-TH" sz="4000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8C40A413-3D0B-4180-BC2C-D162EA27A5BA}"/>
              </a:ext>
            </a:extLst>
          </p:cNvPr>
          <p:cNvSpPr/>
          <p:nvPr/>
        </p:nvSpPr>
        <p:spPr>
          <a:xfrm>
            <a:off x="221672" y="6311678"/>
            <a:ext cx="6400801" cy="433965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400" b="1" dirty="0"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หน่วยการเรียนรู้ที่  ๗ พัฒนาการทางประวัติศาสตร์ของทวีปยุโรป</a:t>
            </a:r>
            <a:endParaRPr lang="en-US" sz="1800" dirty="0">
              <a:effectLst/>
              <a:latin typeface="Browallia New" panose="020B0604020202020204" pitchFamily="34" charset="-34"/>
              <a:ea typeface="Cordia New" panose="020B03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18B29678-166D-44D8-BAB4-5DB248FF9ACA}"/>
              </a:ext>
            </a:extLst>
          </p:cNvPr>
          <p:cNvSpPr/>
          <p:nvPr/>
        </p:nvSpPr>
        <p:spPr>
          <a:xfrm>
            <a:off x="5018327" y="2424545"/>
            <a:ext cx="5646894" cy="22913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400" b="1" dirty="0">
                <a:solidFill>
                  <a:schemeClr val="accent2">
                    <a:lumMod val="50000"/>
                  </a:schemeClr>
                </a:solidFill>
                <a:latin typeface="Browallia New" panose="020B0604020202020204" pitchFamily="34" charset="-34"/>
                <a:ea typeface="Cordia New" panose="020B0304020202020204" pitchFamily="34" charset="-34"/>
                <a:cs typeface="Browallia New" panose="020B0604020202020204" pitchFamily="34" charset="-34"/>
              </a:rPr>
              <a:t>เรื่อง ที่ตั้งและสภาพภูมิศาสตร์ที่มีผลต่อพัฒนาการของภูมิภาค ความเป็นมาทางประวัติศาสตร์ของทวีปยุโรป</a:t>
            </a:r>
          </a:p>
        </p:txBody>
      </p:sp>
      <p:pic>
        <p:nvPicPr>
          <p:cNvPr id="1026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62CCE0EF-D7A7-18D6-F6F7-E0EA55EC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ตัวแทนท้ายกระดาษ 6">
            <a:extLst>
              <a:ext uri="{FF2B5EF4-FFF2-40B4-BE49-F238E27FC236}">
                <a16:creationId xmlns:a16="http://schemas.microsoft.com/office/drawing/2014/main" id="{18E6617D-A996-1450-F074-E611CBF1F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55528" y="6380518"/>
            <a:ext cx="4114800" cy="365125"/>
          </a:xfrm>
        </p:spPr>
        <p:txBody>
          <a:bodyPr/>
          <a:lstStyle/>
          <a:p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โรงเรียนเพชรพิทยาคม จังหวัดเพชรบูรณ์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125B33C-C3B7-AD42-0D3D-84E59CF5211B}"/>
              </a:ext>
            </a:extLst>
          </p:cNvPr>
          <p:cNvSpPr/>
          <p:nvPr/>
        </p:nvSpPr>
        <p:spPr>
          <a:xfrm>
            <a:off x="5569527" y="5059690"/>
            <a:ext cx="6400801" cy="878702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rgbClr val="00B05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ดร.มิตรสัน ด้วงธรรม</a:t>
            </a:r>
          </a:p>
          <a:p>
            <a:pPr algn="ctr">
              <a:lnSpc>
                <a:spcPct val="90000"/>
              </a:lnSpc>
            </a:pPr>
            <a:r>
              <a:rPr lang="th-TH" b="1" dirty="0">
                <a:solidFill>
                  <a:srgbClr val="00B05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ตำแหน่ง ครู วิทยฐานะครูชำนาญการพิเศษ</a:t>
            </a:r>
            <a:endParaRPr lang="en-US" b="1" dirty="0">
              <a:solidFill>
                <a:srgbClr val="00B05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1163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5AAE2E-53DD-426D-F22B-ED3806944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C9F38D5B-0FD1-D04A-4A99-6E9BB358A149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FCF71BDB-FCCF-0AED-15F2-F2F976FB064E}"/>
              </a:ext>
            </a:extLst>
          </p:cNvPr>
          <p:cNvSpPr/>
          <p:nvPr/>
        </p:nvSpPr>
        <p:spPr>
          <a:xfrm>
            <a:off x="1324905" y="700982"/>
            <a:ext cx="10054253" cy="1376943"/>
          </a:xfrm>
          <a:prstGeom prst="roundRect">
            <a:avLst>
              <a:gd name="adj" fmla="val 823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  <a:tabLst>
                <a:tab pos="623888" algn="l"/>
              </a:tabLst>
            </a:pPr>
            <a:r>
              <a:rPr lang="th-TH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จบ จับ ใจ</a:t>
            </a:r>
          </a:p>
          <a:p>
            <a:pPr algn="ctr">
              <a:lnSpc>
                <a:spcPct val="110000"/>
              </a:lnSpc>
              <a:tabLst>
                <a:tab pos="623888" algn="l"/>
              </a:tabLst>
            </a:pPr>
            <a:r>
              <a:rPr lang="th-TH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เจอกันในชั่วโมงหน้า</a:t>
            </a:r>
          </a:p>
          <a:p>
            <a:pPr algn="ctr">
              <a:lnSpc>
                <a:spcPct val="110000"/>
              </a:lnSpc>
              <a:tabLst>
                <a:tab pos="623888" algn="l"/>
              </a:tabLst>
            </a:pPr>
            <a:r>
              <a:rPr lang="th-TH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“คำพูดนั้นสำคัญ การกระทำสำคัญกว่า”</a:t>
            </a: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D6B901F-B5BA-7D3B-FAFB-52A5BC19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5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E7ACE274-C1D2-36E8-1459-2018FC2BD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ทวีปยุโรปมีประเทศอะไรบ้าง - อิตาลี">
            <a:extLst>
              <a:ext uri="{FF2B5EF4-FFF2-40B4-BE49-F238E27FC236}">
                <a16:creationId xmlns:a16="http://schemas.microsoft.com/office/drawing/2014/main" id="{588B1EA8-40F4-F800-64F2-6BEF7504A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33" y="2376487"/>
            <a:ext cx="5875867" cy="426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ทวีปยุโรปมีประเทศอะไรบ้าง - อังกฤษ">
            <a:extLst>
              <a:ext uri="{FF2B5EF4-FFF2-40B4-BE49-F238E27FC236}">
                <a16:creationId xmlns:a16="http://schemas.microsoft.com/office/drawing/2014/main" id="{4043FAD3-6494-1389-5027-76686D788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76488"/>
            <a:ext cx="5766816" cy="422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C19912AD-197D-EA6E-DA04-8E687B606DBA}"/>
              </a:ext>
            </a:extLst>
          </p:cNvPr>
          <p:cNvSpPr txBox="1"/>
          <p:nvPr/>
        </p:nvSpPr>
        <p:spPr>
          <a:xfrm>
            <a:off x="220133" y="2559451"/>
            <a:ext cx="268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อิตาลี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FFF75AA5-1A37-A52F-7678-8C448490910D}"/>
              </a:ext>
            </a:extLst>
          </p:cNvPr>
          <p:cNvSpPr txBox="1"/>
          <p:nvPr/>
        </p:nvSpPr>
        <p:spPr>
          <a:xfrm>
            <a:off x="5953083" y="2559450"/>
            <a:ext cx="2683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สหราชอาณาจักร</a:t>
            </a:r>
          </a:p>
        </p:txBody>
      </p:sp>
    </p:spTree>
    <p:extLst>
      <p:ext uri="{BB962C8B-B14F-4D97-AF65-F5344CB8AC3E}">
        <p14:creationId xmlns:p14="http://schemas.microsoft.com/office/powerpoint/2010/main" val="358753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ที่ตั้งและสภาพภูมิศาสตร์ที่มีผลต่อพัฒนาการของภูมิภาค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6A161913-E5EA-4733-8F1A-BDBC5C8C648A}"/>
              </a:ext>
            </a:extLst>
          </p:cNvPr>
          <p:cNvSpPr/>
          <p:nvPr/>
        </p:nvSpPr>
        <p:spPr>
          <a:xfrm>
            <a:off x="1159933" y="1865789"/>
            <a:ext cx="672516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ทวีปยุโรปตั้งอยู่ในเขตซีกโลกเหนือ โดยมีพื้นที่ต่อเนื่องมาจากทวีปเอเชีย จึงได้รับการขนานนามว่า </a:t>
            </a:r>
            <a:r>
              <a:rPr lang="th-TH" b="1" dirty="0" err="1">
                <a:solidFill>
                  <a:srgbClr val="54A4A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ยูเรเชีย</a:t>
            </a:r>
            <a:r>
              <a:rPr lang="th-TH" b="1" dirty="0">
                <a:solidFill>
                  <a:srgbClr val="54A4A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b="1" dirty="0">
                <a:solidFill>
                  <a:srgbClr val="54A4A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Eurasia)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เป็นดินแดนที่มีภูมิอากาศอบอุ่นจนถึงหนาวจัด และอุดมสมบูรณ์ด้วยทรัพยากรแร่ ดิน และ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นํ้า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3" name="สี่เหลี่ยมผืนผ้า: มุมมน 12">
            <a:extLst>
              <a:ext uri="{FF2B5EF4-FFF2-40B4-BE49-F238E27FC236}">
                <a16:creationId xmlns:a16="http://schemas.microsoft.com/office/drawing/2014/main" id="{AF91858E-157C-4921-B9CD-C5E218F3F957}"/>
              </a:ext>
            </a:extLst>
          </p:cNvPr>
          <p:cNvSpPr/>
          <p:nvPr/>
        </p:nvSpPr>
        <p:spPr>
          <a:xfrm>
            <a:off x="1159933" y="4502668"/>
            <a:ext cx="9955263" cy="1445017"/>
          </a:xfrm>
          <a:prstGeom prst="roundRect">
            <a:avLst>
              <a:gd name="adj" fmla="val 8239"/>
            </a:avLst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ลักษณะภูมิประเทศคล้ายเป็นคาบสมุทรส่วนหนึ่งของทวีปเอเชีย มีชายฝั่งทะเลที่ยาวและเว้าแหว่งมากและไม่มีพื้นที่เป็นเขตแห้งแล้งแบบทะเลทราย พื้นที่ส่วนใหญ่ของทวีปยุโรปเป็นที่ราบ</a:t>
            </a:r>
            <a:endParaRPr lang="th-TH" b="1" i="1" dirty="0">
              <a:solidFill>
                <a:schemeClr val="tx2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9B2CFC9-4B91-4B75-B825-8BF394F71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62933"/>
            <a:ext cx="2802467" cy="2368935"/>
          </a:xfrm>
          <a:prstGeom prst="rect">
            <a:avLst/>
          </a:prstGeom>
        </p:spPr>
      </p:pic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FE79ECC-5621-92C4-D704-DCFD32841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 sz="1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โรงเรียนเพชรพิทยาคม จังหวัดเพชรบูรณ์</a:t>
            </a:r>
          </a:p>
        </p:txBody>
      </p:sp>
      <p:pic>
        <p:nvPicPr>
          <p:cNvPr id="6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7F1F2B4A-147A-E4BE-156E-578C4386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98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ที่ตั้งและสภาพภูมิศาสตร์ที่มีผลต่อพัฒนาการของภูมิภาค 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11F5F849-9AD8-402F-BCC9-C34292359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65" y="1570971"/>
            <a:ext cx="4386536" cy="466416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A7F77545-63BC-499E-B104-606CB31C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33" y="1694563"/>
            <a:ext cx="5219102" cy="4434080"/>
          </a:xfrm>
          <a:prstGeom prst="rect">
            <a:avLst/>
          </a:prstGeom>
        </p:spPr>
      </p:pic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B4E21A44-E054-AAAB-4F7A-EC246B9A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5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07B6166E-3178-1660-B48D-46259000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420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ความเป็นมาทางประวัติศาสตร์ของทวีปยุโรป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37525D71-4931-44E9-AB21-8211C6DDE248}"/>
              </a:ext>
            </a:extLst>
          </p:cNvPr>
          <p:cNvSpPr/>
          <p:nvPr/>
        </p:nvSpPr>
        <p:spPr>
          <a:xfrm>
            <a:off x="1127219" y="1626355"/>
            <a:ext cx="993755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ทวีปยุโรปเป็นแหล่งอารยธรรมโบราณของโลกที่มีประวัติความเป็นมา และเจริญรุ่งเรืองสืบต่อมาเป็นเวลามากกว่า ๒,๐๐๐ ปีมาแล้ว แหล่งอารยธรรมของยุโรปมีหลักฐานชัดเจนที่ </a:t>
            </a:r>
            <a:r>
              <a:rPr lang="th-TH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เกาะครีต (</a:t>
            </a:r>
            <a:r>
              <a:rPr lang="en-US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Crete)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D43D2636-3CEE-445A-9BBD-3A0D11573F9C}"/>
              </a:ext>
            </a:extLst>
          </p:cNvPr>
          <p:cNvGrpSpPr/>
          <p:nvPr/>
        </p:nvGrpSpPr>
        <p:grpSpPr>
          <a:xfrm>
            <a:off x="1685945" y="2974023"/>
            <a:ext cx="8976631" cy="578882"/>
            <a:chOff x="1531712" y="3427944"/>
            <a:chExt cx="8976631" cy="578882"/>
          </a:xfrm>
        </p:grpSpPr>
        <p:sp>
          <p:nvSpPr>
            <p:cNvPr id="5" name="สี่เหลี่ยมผืนผ้า: มุมมน 4">
              <a:extLst>
                <a:ext uri="{FF2B5EF4-FFF2-40B4-BE49-F238E27FC236}">
                  <a16:creationId xmlns:a16="http://schemas.microsoft.com/office/drawing/2014/main" id="{50DCEE68-BD33-4540-A8A2-53E18C3FD924}"/>
                </a:ext>
              </a:extLst>
            </p:cNvPr>
            <p:cNvSpPr/>
            <p:nvPr/>
          </p:nvSpPr>
          <p:spPr>
            <a:xfrm>
              <a:off x="1927265" y="3427944"/>
              <a:ext cx="8581078" cy="578882"/>
            </a:xfrm>
            <a:prstGeom prst="roundRect">
              <a:avLst/>
            </a:prstGeom>
            <a:solidFill>
              <a:srgbClr val="9C4E6F"/>
            </a:solidFill>
          </p:spPr>
          <p:txBody>
            <a:bodyPr wrap="square">
              <a:spAutoFit/>
            </a:bodyPr>
            <a:lstStyle/>
            <a:p>
              <a:pPr marL="266700"/>
              <a:r>
                <a:rPr lang="th-TH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ยุโรปสมัยโบราณ เริ่มตั้งแต่มนุษย์ตั้งถิ่นฐาน ประดิษฐ์ตัวอักษรและสร้างอารยธรรม</a:t>
              </a:r>
            </a:p>
          </p:txBody>
        </p:sp>
        <p:sp>
          <p:nvSpPr>
            <p:cNvPr id="3" name="วงรี 2">
              <a:extLst>
                <a:ext uri="{FF2B5EF4-FFF2-40B4-BE49-F238E27FC236}">
                  <a16:creationId xmlns:a16="http://schemas.microsoft.com/office/drawing/2014/main" id="{EF7A6115-6FC0-4B6C-B9D5-B92D9B636C84}"/>
                </a:ext>
              </a:extLst>
            </p:cNvPr>
            <p:cNvSpPr/>
            <p:nvPr/>
          </p:nvSpPr>
          <p:spPr>
            <a:xfrm>
              <a:off x="1531712" y="3427944"/>
              <a:ext cx="635769" cy="578882"/>
            </a:xfrm>
            <a:prstGeom prst="ellipse">
              <a:avLst/>
            </a:prstGeom>
            <a:solidFill>
              <a:srgbClr val="FDC3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๑</a:t>
              </a:r>
            </a:p>
          </p:txBody>
        </p:sp>
      </p:grpSp>
      <p:grpSp>
        <p:nvGrpSpPr>
          <p:cNvPr id="11" name="กลุ่ม 10">
            <a:extLst>
              <a:ext uri="{FF2B5EF4-FFF2-40B4-BE49-F238E27FC236}">
                <a16:creationId xmlns:a16="http://schemas.microsoft.com/office/drawing/2014/main" id="{EC2B3727-0515-46AB-BE71-F30FD3398D20}"/>
              </a:ext>
            </a:extLst>
          </p:cNvPr>
          <p:cNvGrpSpPr/>
          <p:nvPr/>
        </p:nvGrpSpPr>
        <p:grpSpPr>
          <a:xfrm>
            <a:off x="1685945" y="3802232"/>
            <a:ext cx="5774398" cy="578882"/>
            <a:chOff x="1531712" y="3427944"/>
            <a:chExt cx="5774398" cy="578882"/>
          </a:xfrm>
        </p:grpSpPr>
        <p:sp>
          <p:nvSpPr>
            <p:cNvPr id="12" name="สี่เหลี่ยมผืนผ้า: มุมมน 11">
              <a:extLst>
                <a:ext uri="{FF2B5EF4-FFF2-40B4-BE49-F238E27FC236}">
                  <a16:creationId xmlns:a16="http://schemas.microsoft.com/office/drawing/2014/main" id="{6012CBAF-3FF6-4330-AA83-CFA45D2B6541}"/>
                </a:ext>
              </a:extLst>
            </p:cNvPr>
            <p:cNvSpPr/>
            <p:nvPr/>
          </p:nvSpPr>
          <p:spPr>
            <a:xfrm>
              <a:off x="1927265" y="3427944"/>
              <a:ext cx="5378845" cy="578882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266700"/>
              <a:r>
                <a:rPr lang="th-TH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ยุโรปสมัยกลาง เริ่มตั้งแต่คริสต์ศตวรรษที่ ๕-๑๕</a:t>
              </a:r>
            </a:p>
          </p:txBody>
        </p:sp>
        <p:sp>
          <p:nvSpPr>
            <p:cNvPr id="13" name="วงรี 12">
              <a:extLst>
                <a:ext uri="{FF2B5EF4-FFF2-40B4-BE49-F238E27FC236}">
                  <a16:creationId xmlns:a16="http://schemas.microsoft.com/office/drawing/2014/main" id="{8D1131EB-6C9E-4B62-AFE2-9D165DD7EC57}"/>
                </a:ext>
              </a:extLst>
            </p:cNvPr>
            <p:cNvSpPr/>
            <p:nvPr/>
          </p:nvSpPr>
          <p:spPr>
            <a:xfrm>
              <a:off x="1531712" y="3427944"/>
              <a:ext cx="635769" cy="57888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๒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A543A62B-8C1B-48D5-8965-4407C079467D}"/>
              </a:ext>
            </a:extLst>
          </p:cNvPr>
          <p:cNvGrpSpPr/>
          <p:nvPr/>
        </p:nvGrpSpPr>
        <p:grpSpPr>
          <a:xfrm>
            <a:off x="1685945" y="4637345"/>
            <a:ext cx="6393088" cy="578882"/>
            <a:chOff x="1531712" y="3427944"/>
            <a:chExt cx="6393088" cy="578882"/>
          </a:xfrm>
        </p:grpSpPr>
        <p:sp>
          <p:nvSpPr>
            <p:cNvPr id="15" name="สี่เหลี่ยมผืนผ้า: มุมมน 14">
              <a:extLst>
                <a:ext uri="{FF2B5EF4-FFF2-40B4-BE49-F238E27FC236}">
                  <a16:creationId xmlns:a16="http://schemas.microsoft.com/office/drawing/2014/main" id="{04CDC987-B325-4984-B24E-E1C3F9BEF2BA}"/>
                </a:ext>
              </a:extLst>
            </p:cNvPr>
            <p:cNvSpPr/>
            <p:nvPr/>
          </p:nvSpPr>
          <p:spPr>
            <a:xfrm>
              <a:off x="1927265" y="3427944"/>
              <a:ext cx="5997535" cy="578882"/>
            </a:xfrm>
            <a:prstGeom prst="round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marL="266700"/>
              <a:r>
                <a:rPr lang="th-TH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ยุโรปสมัยใหม่ เริ่มตั้งแต่กลางคริสต์ศตวรรษที่ ๑๕-๑๙</a:t>
              </a:r>
            </a:p>
          </p:txBody>
        </p:sp>
        <p:sp>
          <p:nvSpPr>
            <p:cNvPr id="16" name="วงรี 15">
              <a:extLst>
                <a:ext uri="{FF2B5EF4-FFF2-40B4-BE49-F238E27FC236}">
                  <a16:creationId xmlns:a16="http://schemas.microsoft.com/office/drawing/2014/main" id="{CE9CB798-DB0E-427F-B035-34A2022CF98E}"/>
                </a:ext>
              </a:extLst>
            </p:cNvPr>
            <p:cNvSpPr/>
            <p:nvPr/>
          </p:nvSpPr>
          <p:spPr>
            <a:xfrm>
              <a:off x="1531712" y="3427944"/>
              <a:ext cx="635769" cy="57888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๓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C018731-62F2-4ED9-992B-2BB08E588B89}"/>
              </a:ext>
            </a:extLst>
          </p:cNvPr>
          <p:cNvGrpSpPr/>
          <p:nvPr/>
        </p:nvGrpSpPr>
        <p:grpSpPr>
          <a:xfrm>
            <a:off x="1685945" y="5465554"/>
            <a:ext cx="7080684" cy="578882"/>
            <a:chOff x="1531712" y="3427944"/>
            <a:chExt cx="7080684" cy="578882"/>
          </a:xfrm>
        </p:grpSpPr>
        <p:sp>
          <p:nvSpPr>
            <p:cNvPr id="18" name="สี่เหลี่ยมผืนผ้า: มุมมน 17">
              <a:extLst>
                <a:ext uri="{FF2B5EF4-FFF2-40B4-BE49-F238E27FC236}">
                  <a16:creationId xmlns:a16="http://schemas.microsoft.com/office/drawing/2014/main" id="{5D9AD3EC-D568-4B77-A37B-4B32ED30878D}"/>
                </a:ext>
              </a:extLst>
            </p:cNvPr>
            <p:cNvSpPr/>
            <p:nvPr/>
          </p:nvSpPr>
          <p:spPr>
            <a:xfrm>
              <a:off x="1927265" y="3427944"/>
              <a:ext cx="6685131" cy="57888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pPr marL="266700"/>
              <a:r>
                <a:rPr lang="th-TH" dirty="0">
                  <a:solidFill>
                    <a:schemeClr val="bg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ยุโรปสมัยปัจจุบัน เริ่มตั้งแต่คริสต์ศตวรรษที่ ๒๐ จนถึงปัจจุบัน</a:t>
              </a:r>
            </a:p>
          </p:txBody>
        </p:sp>
        <p:sp>
          <p:nvSpPr>
            <p:cNvPr id="19" name="วงรี 18">
              <a:extLst>
                <a:ext uri="{FF2B5EF4-FFF2-40B4-BE49-F238E27FC236}">
                  <a16:creationId xmlns:a16="http://schemas.microsoft.com/office/drawing/2014/main" id="{6839964A-08A9-44EE-97E4-3415D40A2F0F}"/>
                </a:ext>
              </a:extLst>
            </p:cNvPr>
            <p:cNvSpPr/>
            <p:nvPr/>
          </p:nvSpPr>
          <p:spPr>
            <a:xfrm>
              <a:off x="1531712" y="3427944"/>
              <a:ext cx="635769" cy="57888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solidFill>
                    <a:schemeClr val="tx1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๔</a:t>
              </a:r>
            </a:p>
          </p:txBody>
        </p:sp>
      </p:grp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BBD28D7-3B75-E168-3F64-7E1013B2A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8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22A15612-61EB-2F03-5CE0-59303230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441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ความเป็นมาทางประวัติศาสตร์ของทวีปยุโรป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20" name="สี่เหลี่ยมผืนผ้า: มุมมน 19">
            <a:extLst>
              <a:ext uri="{FF2B5EF4-FFF2-40B4-BE49-F238E27FC236}">
                <a16:creationId xmlns:a16="http://schemas.microsoft.com/office/drawing/2014/main" id="{8A83CFF1-FBF7-4643-B58C-50C1702CF5B6}"/>
              </a:ext>
            </a:extLst>
          </p:cNvPr>
          <p:cNvSpPr/>
          <p:nvPr/>
        </p:nvSpPr>
        <p:spPr>
          <a:xfrm>
            <a:off x="1116390" y="1794762"/>
            <a:ext cx="3702353" cy="4205970"/>
          </a:xfrm>
          <a:prstGeom prst="roundRect">
            <a:avLst>
              <a:gd name="adj" fmla="val 8239"/>
            </a:avLst>
          </a:prstGeom>
          <a:solidFill>
            <a:schemeClr val="tx2">
              <a:lumMod val="7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ชนชาติที่สร้างอารยธรรมสมัยโบราณในทวีปยุโรป คือ กรีกและโรมัน ซึ่งนับว่าเป็นผู้วางรากฐานความเจริญทางวัฒนธรรมของทวีปยุโรป อารยธรรมกรีกที่สำคัญ คือ การปกครองระบอบประชาธิปไตย ส่วนอารยธรรมโรมันที่สำคัญ คือ การจัดการปกครอง กฎหมาย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8" name="ตัวเชื่อมต่อตรง 7">
            <a:extLst>
              <a:ext uri="{FF2B5EF4-FFF2-40B4-BE49-F238E27FC236}">
                <a16:creationId xmlns:a16="http://schemas.microsoft.com/office/drawing/2014/main" id="{6363EA3F-81E0-4E08-8F58-35ED11FACBE7}"/>
              </a:ext>
            </a:extLst>
          </p:cNvPr>
          <p:cNvCxnSpPr/>
          <p:nvPr/>
        </p:nvCxnSpPr>
        <p:spPr>
          <a:xfrm>
            <a:off x="5370285" y="1684980"/>
            <a:ext cx="0" cy="4315752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127D2F4B-B5E9-4496-8A01-0BED97934DC0}"/>
              </a:ext>
            </a:extLst>
          </p:cNvPr>
          <p:cNvSpPr/>
          <p:nvPr/>
        </p:nvSpPr>
        <p:spPr>
          <a:xfrm>
            <a:off x="5921828" y="2338340"/>
            <a:ext cx="5153779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ยุโรปสมัยโบราณเป็นช่วงเวลาที่จักรวรรดิโรมันได้ขยายอิทธิพลครอบคลุมดินแดนต่างๆ แบ่งออกเป็น ๒ ส่วน คือ จักรวรรดิโรมันตะวันตก และจักรวรรดิโรมันตะวันออก</a:t>
            </a:r>
          </a:p>
        </p:txBody>
      </p: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D6471946-55A4-4624-9487-AE240499F881}"/>
              </a:ext>
            </a:extLst>
          </p:cNvPr>
          <p:cNvCxnSpPr>
            <a:cxnSpLocks/>
          </p:cNvCxnSpPr>
          <p:nvPr/>
        </p:nvCxnSpPr>
        <p:spPr>
          <a:xfrm flipH="1">
            <a:off x="5650289" y="4542047"/>
            <a:ext cx="5425318" cy="0"/>
          </a:xfrm>
          <a:prstGeom prst="line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รูปภาพ 26">
            <a:extLst>
              <a:ext uri="{FF2B5EF4-FFF2-40B4-BE49-F238E27FC236}">
                <a16:creationId xmlns:a16="http://schemas.microsoft.com/office/drawing/2014/main" id="{87320190-7439-4B96-9EB5-EECCEBABE5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4"/>
          <a:stretch/>
        </p:blipFill>
        <p:spPr>
          <a:xfrm>
            <a:off x="8863723" y="1548815"/>
            <a:ext cx="2188008" cy="515998"/>
          </a:xfrm>
          <a:prstGeom prst="rect">
            <a:avLst/>
          </a:prstGeom>
        </p:spPr>
      </p:pic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5B8A02AF-5E31-492A-8633-8C171AC618A8}"/>
              </a:ext>
            </a:extLst>
          </p:cNvPr>
          <p:cNvSpPr/>
          <p:nvPr/>
        </p:nvSpPr>
        <p:spPr>
          <a:xfrm>
            <a:off x="5921828" y="4789042"/>
            <a:ext cx="5153779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จักรวรรดิโรมันได้เสื่อมลงเพราะถูกอนา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รย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ชนเข้ารุกรานอย่างต่อเนื่อง</a:t>
            </a: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F6E5AD4D-7F9A-E81A-9E8E-E0C3872C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5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9F553BDB-B671-5C51-2892-F62331A87C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62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1074081" y="680710"/>
            <a:ext cx="55515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ความเป็นมาทางประวัติศาสตร์ของทวีปยุโรป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>
            <a:cxnSpLocks/>
          </p:cNvCxnSpPr>
          <p:nvPr/>
        </p:nvCxnSpPr>
        <p:spPr>
          <a:xfrm>
            <a:off x="848105" y="1260290"/>
            <a:ext cx="6003502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127D2F4B-B5E9-4496-8A01-0BED97934DC0}"/>
              </a:ext>
            </a:extLst>
          </p:cNvPr>
          <p:cNvSpPr/>
          <p:nvPr/>
        </p:nvSpPr>
        <p:spPr>
          <a:xfrm>
            <a:off x="1150212" y="2626688"/>
            <a:ext cx="5399290" cy="293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ยุโรปสมัยกลางเป็นช่วงเวลาที่อนา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รย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ชนเผ่าเยอรมันเข้ายึดครอง และแบ่งแยกออกเป็นแว่นแคว้น วัดกลายเป็นศูนย์กลางความรู้โดยมีพระและบาทหลวงเป็นผู้สอนอ่านเขียนและถ่ายทอดวิทยาการ จึงตกอยู่ใต้อิทธิพลของศาสนาคริสต์ จึงมีการเรียกยุโรปสมัยกลางว่า </a:t>
            </a:r>
            <a:r>
              <a:rPr lang="th-TH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ยุคมืด (</a:t>
            </a:r>
            <a:r>
              <a:rPr lang="en-US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Dark Age)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21CDA0E-68C1-40D0-9AAA-EE7CB8038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5" y="1627387"/>
            <a:ext cx="2436097" cy="632205"/>
          </a:xfrm>
          <a:prstGeom prst="rect">
            <a:avLst/>
          </a:prstGeom>
        </p:spPr>
      </p:pic>
      <p:pic>
        <p:nvPicPr>
          <p:cNvPr id="1026" name="Picture 2" descr="Hi-Story] ว่าด้วยยุคมืด มรณะดำ และ การลงทัณฑ์จากพระเจ้า กับ  ความเสื่อมของสมัยกลางในยุโรป">
            <a:extLst>
              <a:ext uri="{FF2B5EF4-FFF2-40B4-BE49-F238E27FC236}">
                <a16:creationId xmlns:a16="http://schemas.microsoft.com/office/drawing/2014/main" id="{62A2050D-DA20-439A-B1D5-42FC0DEC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80" y="482883"/>
            <a:ext cx="4300966" cy="589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45CC9868-F20A-E423-B924-5F9EF5594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6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9D66A8B0-C131-EA80-8CA0-47459D858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066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784405" y="737070"/>
            <a:ext cx="600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ระบบศักดินาสวามิภักดิ์หรือระบบ</a:t>
            </a:r>
            <a:r>
              <a:rPr lang="th-TH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ฟิวดัล</a:t>
            </a:r>
            <a:r>
              <a:rPr lang="th-TH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Feudalism)</a:t>
            </a:r>
            <a:endParaRPr lang="th-TH" b="1" dirty="0">
              <a:solidFill>
                <a:schemeClr val="accent1">
                  <a:lumMod val="60000"/>
                  <a:lumOff val="40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>
            <a:cxnSpLocks/>
          </p:cNvCxnSpPr>
          <p:nvPr/>
        </p:nvCxnSpPr>
        <p:spPr>
          <a:xfrm>
            <a:off x="784405" y="1303832"/>
            <a:ext cx="6003502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2050" name="Picture 2" descr="Philosophical Categories of New Capitalism | by Orda Dimension | Medium">
            <a:extLst>
              <a:ext uri="{FF2B5EF4-FFF2-40B4-BE49-F238E27FC236}">
                <a16:creationId xmlns:a16="http://schemas.microsoft.com/office/drawing/2014/main" id="{8C6B285B-21B6-4A61-8BD0-D0E5AF8ED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640" y="527203"/>
            <a:ext cx="4574360" cy="5803593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99E91D29-40D6-4BE7-A1F3-9910FF47EDF4}"/>
              </a:ext>
            </a:extLst>
          </p:cNvPr>
          <p:cNvSpPr/>
          <p:nvPr/>
        </p:nvSpPr>
        <p:spPr>
          <a:xfrm>
            <a:off x="1049176" y="1790969"/>
            <a:ext cx="5380653" cy="1079064"/>
          </a:xfrm>
          <a:prstGeom prst="roundRect">
            <a:avLst>
              <a:gd name="adj" fmla="val 8239"/>
            </a:avLst>
          </a:prstGeom>
          <a:solidFill>
            <a:schemeClr val="accent3">
              <a:lumMod val="7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bg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เป็นลักษณะการปกครองในยุโรปสมัยกลางที่ส่วนกลางกระจายอำนาจสู่ท้องถิ่น </a:t>
            </a:r>
            <a:endParaRPr lang="th-TH" b="1" i="1" dirty="0">
              <a:solidFill>
                <a:schemeClr val="bg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4429D402-7B39-41D9-B66D-4A55E722381D}"/>
              </a:ext>
            </a:extLst>
          </p:cNvPr>
          <p:cNvSpPr/>
          <p:nvPr/>
        </p:nvSpPr>
        <p:spPr>
          <a:xfrm>
            <a:off x="1049176" y="3357169"/>
            <a:ext cx="538065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ลักษณะสำคัญของระบบ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ฟิวดัล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คือ ความผูกพันระหว่างเจ้าของที่ดินหรือ</a:t>
            </a:r>
            <a:r>
              <a:rPr lang="th-TH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ลอร์ด (</a:t>
            </a:r>
            <a:r>
              <a:rPr lang="en-US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Lord)</a:t>
            </a:r>
            <a:r>
              <a:rPr lang="th-TH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กับผู้รับมอบที่ดินเรียกว่า </a:t>
            </a:r>
            <a:r>
              <a:rPr lang="th-TH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ข้าหรือ</a:t>
            </a:r>
            <a:r>
              <a:rPr lang="th-TH" b="1" dirty="0" err="1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วัสเซิล</a:t>
            </a:r>
            <a:r>
              <a:rPr lang="th-TH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(</a:t>
            </a:r>
            <a:r>
              <a:rPr lang="en-US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Vassal)</a:t>
            </a:r>
            <a:r>
              <a:rPr lang="th-TH" b="1" dirty="0">
                <a:solidFill>
                  <a:schemeClr val="accent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คือ ลอร์ดจะต้องพิทักษ์รักษา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วัสเซิล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ให้ปลอดภัยจากศัตรู ส่วน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วัสเซิล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จะต้องจงรักภักดีและช่วยทำงานให้ลอร์ด</a:t>
            </a: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029425D-B913-D65F-324D-156B57F09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5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A14CE966-8C5D-0AAD-AF11-EC695723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59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ความเป็นมาทางประวัติศาสตร์ของทวีปยุโรป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:a16="http://schemas.microsoft.com/office/drawing/2014/main" id="{E48609BC-2DA0-4244-8047-F073A599D0BE}"/>
              </a:ext>
            </a:extLst>
          </p:cNvPr>
          <p:cNvSpPr/>
          <p:nvPr/>
        </p:nvSpPr>
        <p:spPr>
          <a:xfrm>
            <a:off x="1127219" y="1626355"/>
            <a:ext cx="9937559" cy="151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 	สมัยใหม่ของยุโรปเริ่มขึ้นเมื่อระบบศักดินาสวามิภักดิ์เสื่อมลง ทำให้เกิดพัฒนาการเป็น </a:t>
            </a:r>
            <a:b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รัฐชาติ (</a:t>
            </a:r>
            <a:r>
              <a:rPr lang="en-US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Nation State)</a:t>
            </a:r>
            <a:r>
              <a:rPr lang="th-TH" b="1" dirty="0">
                <a:solidFill>
                  <a:schemeClr val="accent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ปกครองด้วยระบอบสมบูรณาญาสิทธิราชย์ ความเจริญก้าวหน้าของยุโรปในคริสต์ศตวรรษที่ ๑๕ ทำให้เกิดการเปลี่ยนแปลงดังต่อไปนี้</a:t>
            </a:r>
          </a:p>
        </p:txBody>
      </p:sp>
      <p:sp>
        <p:nvSpPr>
          <p:cNvPr id="3" name="ม้วนกระดาษ: แนวตั้ง 2">
            <a:extLst>
              <a:ext uri="{FF2B5EF4-FFF2-40B4-BE49-F238E27FC236}">
                <a16:creationId xmlns:a16="http://schemas.microsoft.com/office/drawing/2014/main" id="{F46807F2-D178-4670-8DA2-2BE137079E63}"/>
              </a:ext>
            </a:extLst>
          </p:cNvPr>
          <p:cNvSpPr/>
          <p:nvPr/>
        </p:nvSpPr>
        <p:spPr>
          <a:xfrm>
            <a:off x="950849" y="3429000"/>
            <a:ext cx="3345379" cy="2768966"/>
          </a:xfrm>
          <a:prstGeom prst="verticalScroll">
            <a:avLst>
              <a:gd name="adj" fmla="val 8020"/>
            </a:avLst>
          </a:prstGeom>
          <a:solidFill>
            <a:srgbClr val="BE4A4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๑. เกิดเหตุการณ์สำคัญ ได้แก่ การปฏิวัติวิทยา</a:t>
            </a:r>
            <a:b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ศาสตร์ การปฏิวัติ</a:t>
            </a:r>
            <a:r>
              <a:rPr lang="th-TH" dirty="0" err="1">
                <a:latin typeface="Browallia New" panose="020B0604020202020204" pitchFamily="34" charset="-34"/>
                <a:cs typeface="Browallia New" panose="020B0604020202020204" pitchFamily="34" charset="-34"/>
              </a:rPr>
              <a:t>อุต</a:t>
            </a: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สาห</a:t>
            </a:r>
            <a:b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กรรม รวมทั้งการปฏิวัติฝรั่งเศส</a:t>
            </a:r>
          </a:p>
        </p:txBody>
      </p:sp>
      <p:sp>
        <p:nvSpPr>
          <p:cNvPr id="14" name="ม้วนกระดาษ: แนวตั้ง 13">
            <a:extLst>
              <a:ext uri="{FF2B5EF4-FFF2-40B4-BE49-F238E27FC236}">
                <a16:creationId xmlns:a16="http://schemas.microsoft.com/office/drawing/2014/main" id="{08F65EC6-F458-4F6F-8F4C-EEBB2BAB12B9}"/>
              </a:ext>
            </a:extLst>
          </p:cNvPr>
          <p:cNvSpPr/>
          <p:nvPr/>
        </p:nvSpPr>
        <p:spPr>
          <a:xfrm>
            <a:off x="4492251" y="3428999"/>
            <a:ext cx="3207494" cy="2768966"/>
          </a:xfrm>
          <a:prstGeom prst="verticalScroll">
            <a:avLst>
              <a:gd name="adj" fmla="val 8020"/>
            </a:avLst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๒. การค้าระหว่างประเทศของภูมิภาคต่างๆ ในโลกขยายตัวออกไปอย่างกว้างขวาง</a:t>
            </a:r>
          </a:p>
        </p:txBody>
      </p:sp>
      <p:sp>
        <p:nvSpPr>
          <p:cNvPr id="15" name="ม้วนกระดาษ: แนวตั้ง 14">
            <a:extLst>
              <a:ext uri="{FF2B5EF4-FFF2-40B4-BE49-F238E27FC236}">
                <a16:creationId xmlns:a16="http://schemas.microsoft.com/office/drawing/2014/main" id="{B5E76374-F78E-4DA2-A48E-C01D910B6C2E}"/>
              </a:ext>
            </a:extLst>
          </p:cNvPr>
          <p:cNvSpPr/>
          <p:nvPr/>
        </p:nvSpPr>
        <p:spPr>
          <a:xfrm>
            <a:off x="7895768" y="3428999"/>
            <a:ext cx="3345379" cy="2768966"/>
          </a:xfrm>
          <a:prstGeom prst="verticalScroll">
            <a:avLst>
              <a:gd name="adj" fmla="val 8020"/>
            </a:avLst>
          </a:prstGeom>
          <a:solidFill>
            <a:srgbClr val="3EA9C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๓. ยุโรปกลายเป็นผู้นำของโลกทางด้านเทคโนโลยีและวิทยาการความเจริญทางด้านต่างๆ และแผ่ขยายอิทธิพลไปยังดินแดนต่างๆ</a:t>
            </a:r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EFA86C-A2DC-ADCC-59D1-16D8578C4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6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8E543A98-4E10-F483-EE44-75AAF31B0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08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8416A6E-68F7-4585-B431-071D0704991B}"/>
              </a:ext>
            </a:extLst>
          </p:cNvPr>
          <p:cNvSpPr/>
          <p:nvPr/>
        </p:nvSpPr>
        <p:spPr>
          <a:xfrm>
            <a:off x="2561935" y="622864"/>
            <a:ext cx="7068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b="1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ความเป็นมาทางประวัติศาสตร์ของทวีปยุโรป</a:t>
            </a:r>
          </a:p>
        </p:txBody>
      </p:sp>
      <p:cxnSp>
        <p:nvCxnSpPr>
          <p:cNvPr id="4" name="ตัวเชื่อมต่อตรง 3">
            <a:extLst>
              <a:ext uri="{FF2B5EF4-FFF2-40B4-BE49-F238E27FC236}">
                <a16:creationId xmlns:a16="http://schemas.microsoft.com/office/drawing/2014/main" id="{46D02201-9567-4F51-BD05-10B4BABC5EEE}"/>
              </a:ext>
            </a:extLst>
          </p:cNvPr>
          <p:cNvCxnSpPr/>
          <p:nvPr/>
        </p:nvCxnSpPr>
        <p:spPr>
          <a:xfrm>
            <a:off x="2753975" y="1159939"/>
            <a:ext cx="6876088" cy="0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5E9D3D85-ABEB-40D5-ACA1-35E0989A4E2E}"/>
              </a:ext>
            </a:extLst>
          </p:cNvPr>
          <p:cNvSpPr/>
          <p:nvPr/>
        </p:nvSpPr>
        <p:spPr>
          <a:xfrm>
            <a:off x="220133" y="194733"/>
            <a:ext cx="11785600" cy="646853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h-TH" dirty="0"/>
          </a:p>
        </p:txBody>
      </p:sp>
      <p:pic>
        <p:nvPicPr>
          <p:cNvPr id="3074" name="Picture 2" descr="Travel emblem to europe trip to country Royalty Free Vector">
            <a:extLst>
              <a:ext uri="{FF2B5EF4-FFF2-40B4-BE49-F238E27FC236}">
                <a16:creationId xmlns:a16="http://schemas.microsoft.com/office/drawing/2014/main" id="{98F58BA3-9739-4B9B-832C-F4555B0B5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77"/>
          <a:stretch/>
        </p:blipFill>
        <p:spPr bwMode="auto">
          <a:xfrm>
            <a:off x="684439" y="3429000"/>
            <a:ext cx="2842532" cy="292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สี่เหลี่ยมผืนผ้า: มุมมน 9">
            <a:extLst>
              <a:ext uri="{FF2B5EF4-FFF2-40B4-BE49-F238E27FC236}">
                <a16:creationId xmlns:a16="http://schemas.microsoft.com/office/drawing/2014/main" id="{CB94B44B-28CD-4F92-912F-85EE22CEDD77}"/>
              </a:ext>
            </a:extLst>
          </p:cNvPr>
          <p:cNvSpPr/>
          <p:nvPr/>
        </p:nvSpPr>
        <p:spPr>
          <a:xfrm>
            <a:off x="1085806" y="1682416"/>
            <a:ext cx="10054253" cy="1376943"/>
          </a:xfrm>
          <a:prstGeom prst="roundRect">
            <a:avLst>
              <a:gd name="adj" fmla="val 8239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>
              <a:lnSpc>
                <a:spcPct val="110000"/>
              </a:lnSpc>
              <a:tabLst>
                <a:tab pos="623888" algn="l"/>
              </a:tabLst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ยุโรปสมัยปัจจุบันเต็มไปด้วยการแข่งขันและความขัดแย้งระหว่างประเทศภายในทวีปและการแข่งขันกันขยายอำนาจในยุคจักรวรรดินิยมไปยังดินแดนทวีป</a:t>
            </a:r>
            <a:r>
              <a:rPr lang="th-TH" dirty="0" err="1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อื่นๆ</a:t>
            </a: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จนเกิดสงครามโลกครั้งที่ ๑ และครั้งที่ ๒ </a:t>
            </a:r>
            <a:endParaRPr lang="th-TH" b="1" i="1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D56138E0-F341-4544-A3DC-794F9236CE2B}"/>
              </a:ext>
            </a:extLst>
          </p:cNvPr>
          <p:cNvSpPr/>
          <p:nvPr/>
        </p:nvSpPr>
        <p:spPr>
          <a:xfrm>
            <a:off x="3991277" y="3709824"/>
            <a:ext cx="6861110" cy="1988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ภายหลังสงครามเย็น (ค.ศ. ๑๙๔๕-๑๙๙๑) ระบอบคอมมิวนิสต์ในยุโรปตะวันออกสิ้นสุดลง ประเทศต่างๆ มีความมั่นคงทางการเมืองการปกครอง และมีความเจริญก้าวหน้าใน</a:t>
            </a:r>
            <a:r>
              <a:rPr lang="th-TH" dirty="0" err="1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ทุกๆ</a:t>
            </a:r>
            <a:r>
              <a:rPr lang="th-TH" dirty="0">
                <a:solidFill>
                  <a:schemeClr val="tx2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ด้าน ซึ่งเป็นผลมาจากความก้าวหน้าของวิทยาศาสตร์และเทคโนโลยี</a:t>
            </a:r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949CC4D1-C679-F569-0F5C-53526FDF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h-TH"/>
              <a:t>โรงเรียนเพชรพิทยาคม จังหวัดเพชรบูรณ์</a:t>
            </a:r>
          </a:p>
        </p:txBody>
      </p:sp>
      <p:pic>
        <p:nvPicPr>
          <p:cNvPr id="5" name="Picture 2" descr="ติวสอบเข้าโรงเรียนเพชรพิทยาคม เพชรบูรณ์ เรียนพิเศษที่บ้าน">
            <a:extLst>
              <a:ext uri="{FF2B5EF4-FFF2-40B4-BE49-F238E27FC236}">
                <a16:creationId xmlns:a16="http://schemas.microsoft.com/office/drawing/2014/main" id="{4DA98BEC-08C7-F1BA-5864-F57673E7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219456"/>
            <a:ext cx="1326712" cy="101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004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1582</TotalTime>
  <Words>746</Words>
  <Application>Microsoft Office PowerPoint</Application>
  <PresentationFormat>แบบจอกว้าง</PresentationFormat>
  <Paragraphs>51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6" baseType="lpstr">
      <vt:lpstr>Calibri Light</vt:lpstr>
      <vt:lpstr>Browallia New</vt:lpstr>
      <vt:lpstr>Calibri</vt:lpstr>
      <vt:lpstr>Arial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Kraiwit Rungruang</dc:creator>
  <cp:lastModifiedBy>Mitson Doungtham</cp:lastModifiedBy>
  <cp:revision>242</cp:revision>
  <dcterms:created xsi:type="dcterms:W3CDTF">2022-04-02T09:30:25Z</dcterms:created>
  <dcterms:modified xsi:type="dcterms:W3CDTF">2025-12-02T05:50:51Z</dcterms:modified>
</cp:coreProperties>
</file>