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89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</p:sldIdLst>
  <p:sldSz cx="12192000" cy="6858000"/>
  <p:notesSz cx="6858000" cy="9144000"/>
  <p:embeddedFontLst>
    <p:embeddedFont>
      <p:font typeface="Browallia New" panose="020B0604020202020204" pitchFamily="34" charset="-34"/>
      <p:regular r:id="rId12"/>
      <p:bold r:id="rId13"/>
      <p:italic r:id="rId14"/>
      <p:boldItalic r:id="rId15"/>
    </p:embeddedFont>
    <p:embeddedFont>
      <p:font typeface="TH SarabunPSK" panose="020B0500040200020003" pitchFamily="34" charset="-34"/>
      <p:regular r:id="rId16"/>
      <p:bold r:id="rId17"/>
      <p:italic r:id="rId18"/>
      <p:boldItalic r:id="rId19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7A96"/>
    <a:srgbClr val="BE4A4D"/>
    <a:srgbClr val="FDC3DD"/>
    <a:srgbClr val="E7F6FF"/>
    <a:srgbClr val="FFFFFF"/>
    <a:srgbClr val="A162D0"/>
    <a:srgbClr val="934BC9"/>
    <a:srgbClr val="3D6CCB"/>
    <a:srgbClr val="9C4E6F"/>
    <a:srgbClr val="C892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D49FC54-6641-401A-8CD4-E06E764B2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94ED8CA9-73A5-45AC-B369-FD517A45C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303FEF0-26FD-41E7-9A27-85FF03DEC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4D55F-04E7-4629-AB89-A39045C82F40}" type="datetimeFigureOut">
              <a:rPr lang="th-TH" smtClean="0"/>
              <a:t>15/12/68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3DC16C1-6547-4FCF-9B4F-FC1B2F084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8C143E9-E308-460B-BB8D-FC82EA13C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78FE-04C9-4B5F-AADA-3995356628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316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E29C056-9D43-42ED-9EA3-54A9132D7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E60EFF9C-8023-4903-8346-843AA3C92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BDE3782-749D-4E1F-92D6-6C92E9BB0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4D55F-04E7-4629-AB89-A39045C82F40}" type="datetimeFigureOut">
              <a:rPr lang="th-TH" smtClean="0"/>
              <a:t>15/12/68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2680D92-6DFF-4A1F-AD0C-B20ADACDB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042306F-1744-4395-BCDF-8AAE4EA6A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78FE-04C9-4B5F-AADA-3995356628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7802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E9649FC7-3B11-44EE-9E3B-CCB6974ED0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69F4AA36-DA1D-43E7-955A-83B39CFC6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EA91981-7950-401D-A7D4-2B8684DB0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4D55F-04E7-4629-AB89-A39045C82F40}" type="datetimeFigureOut">
              <a:rPr lang="th-TH" smtClean="0"/>
              <a:t>15/12/68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0752470-51AC-4C31-B714-D36DFFAFD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A4F8C18-E473-40C2-9A1F-8D9425733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78FE-04C9-4B5F-AADA-3995356628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290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F4B4540-8910-454D-BF05-A36F1BF17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7552E06-D752-4D87-ADE9-CD7E1B2B8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700798C-CADB-4154-BB51-385E02D13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4D55F-04E7-4629-AB89-A39045C82F40}" type="datetimeFigureOut">
              <a:rPr lang="th-TH" smtClean="0"/>
              <a:t>15/12/68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7AB5B07-1A89-41C0-9D30-C27842814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7DB6F1E-E573-4E37-9196-F5C9FB831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78FE-04C9-4B5F-AADA-3995356628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63A7651-E142-42EE-AECB-DDC48C20E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3A41C92-5A23-4B44-BBB9-C14FADCB8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B238F90-6CF4-45B6-923C-6EC30AFC1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4D55F-04E7-4629-AB89-A39045C82F40}" type="datetimeFigureOut">
              <a:rPr lang="th-TH" smtClean="0"/>
              <a:t>15/12/68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445F0B4-47C9-4423-95FE-5987BAB1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761B10B-BDDD-4B74-B75F-814DFB9A8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78FE-04C9-4B5F-AADA-3995356628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823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3FB6F70-A8E9-4F88-A40E-68C606140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40B8F86-9ADE-4B45-9FA6-21F564D0C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F27558A4-6F69-4E50-B861-BAC1A9CED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2E399BBB-E49E-4DA5-8E10-1E95AB4A6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4D55F-04E7-4629-AB89-A39045C82F40}" type="datetimeFigureOut">
              <a:rPr lang="th-TH" smtClean="0"/>
              <a:t>15/12/68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4972BAEB-B7B1-4AA7-9754-07791F5CF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8850B56A-1FF6-4E20-B288-FE8DDF5B8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78FE-04C9-4B5F-AADA-3995356628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3429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A4C9F3-C1C6-4E9F-B9AF-570318F35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10453243-3BD2-4E69-90CC-6192508F6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6E7B2D56-A245-47E1-ACA7-4A3F0FB5E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64D05830-409C-4F5B-B0B1-E8454787E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BF2DA035-30F3-49B9-A1E2-A1332A8EF7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B9DD4D3D-ED5B-490B-94C5-0946214FB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4D55F-04E7-4629-AB89-A39045C82F40}" type="datetimeFigureOut">
              <a:rPr lang="th-TH" smtClean="0"/>
              <a:t>15/12/68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A019A0D3-5EF9-4FE9-B237-834A53359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2C5CADB0-D4D7-4002-B718-F9A716B31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78FE-04C9-4B5F-AADA-3995356628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466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787ABDA-7144-4370-BCFE-A856D7274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8DEEC02F-D179-43BD-96FC-0DB2D6258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4D55F-04E7-4629-AB89-A39045C82F40}" type="datetimeFigureOut">
              <a:rPr lang="th-TH" smtClean="0"/>
              <a:t>15/12/68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182FD505-2C6E-40DD-974E-D296EF98A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90319711-CAC5-4A10-82D0-B5EE63452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78FE-04C9-4B5F-AADA-3995356628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1280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3E95F13B-32A4-48BC-B7A5-463890414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4D55F-04E7-4629-AB89-A39045C82F40}" type="datetimeFigureOut">
              <a:rPr lang="th-TH" smtClean="0"/>
              <a:t>15/12/68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C8425B75-8D6B-461F-BB26-E8D78E0CB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FDC4D33-DD39-4346-9155-879D3C12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78FE-04C9-4B5F-AADA-3995356628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731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C4F5DA4-62D9-441D-9C72-F5D229E1A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271E7E6-0F11-4F2B-A0E1-27F7F4C54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CDBAB7DA-E253-4D66-9A47-242E39FE9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1A602B3A-48DB-4E9B-8F77-34CC54CBA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4D55F-04E7-4629-AB89-A39045C82F40}" type="datetimeFigureOut">
              <a:rPr lang="th-TH" smtClean="0"/>
              <a:t>15/12/68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61795E3-36D9-46DE-91A4-083D38DEF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8CC38504-EEA5-4B9F-9D2B-57C28E853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78FE-04C9-4B5F-AADA-3995356628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264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B9EA1E9-2D83-44DE-8E12-902E316B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EA976A37-22DE-4DC1-9F50-5D75C9AB97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41AF20CF-CFBB-41C2-97FC-57E553F61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0B560E1A-B8A6-453C-A815-4840CD7F3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4D55F-04E7-4629-AB89-A39045C82F40}" type="datetimeFigureOut">
              <a:rPr lang="th-TH" smtClean="0"/>
              <a:t>15/12/68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B8EECAF-EC7D-48BF-81D3-91A1DB71F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62305E1-A367-4041-849F-EFDA0B84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78FE-04C9-4B5F-AADA-3995356628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856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CDF6E8D5-FFE9-410A-8FF0-AE6761816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84965F4-C3D8-42D4-89FA-F631CA877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99FB7A4-8B35-4972-9D9D-A34F4A3C56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4D55F-04E7-4629-AB89-A39045C82F40}" type="datetimeFigureOut">
              <a:rPr lang="th-TH" smtClean="0"/>
              <a:t>15/12/68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260C33C-0B9B-453B-B345-484097DF53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F451C21-0E63-460D-BEB6-A27BCD490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B78FE-04C9-4B5F-AADA-3995356628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113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648BB30F-2F9F-4165-9E27-6FA4191742C6}"/>
              </a:ext>
            </a:extLst>
          </p:cNvPr>
          <p:cNvSpPr/>
          <p:nvPr/>
        </p:nvSpPr>
        <p:spPr>
          <a:xfrm>
            <a:off x="5018327" y="1358959"/>
            <a:ext cx="5646894" cy="783193"/>
          </a:xfrm>
          <a:prstGeom prst="roundRect">
            <a:avLst/>
          </a:prstGeom>
          <a:solidFill>
            <a:srgbClr val="AA3C0A"/>
          </a:solidFill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Browallia New" panose="020B0604020202020204" pitchFamily="34" charset="-34"/>
                <a:ea typeface="Cordia New" panose="020B0304020202020204" pitchFamily="34" charset="-34"/>
                <a:cs typeface="Browallia New" panose="020B0604020202020204" pitchFamily="34" charset="-34"/>
              </a:rPr>
              <a:t>แผนการจัดการเรียนรู้ที่  ๓๐</a:t>
            </a:r>
            <a:endParaRPr lang="th-TH" sz="4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8C40A413-3D0B-4180-BC2C-D162EA27A5BA}"/>
              </a:ext>
            </a:extLst>
          </p:cNvPr>
          <p:cNvSpPr/>
          <p:nvPr/>
        </p:nvSpPr>
        <p:spPr>
          <a:xfrm>
            <a:off x="221672" y="6311678"/>
            <a:ext cx="6400801" cy="433965"/>
          </a:xfrm>
          <a:prstGeom prst="rect">
            <a:avLst/>
          </a:prstGeom>
          <a:solidFill>
            <a:srgbClr val="F2F2F2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2400" b="1" dirty="0">
                <a:latin typeface="Browallia New" panose="020B0604020202020204" pitchFamily="34" charset="-34"/>
                <a:ea typeface="Cordia New" panose="020B0304020202020204" pitchFamily="34" charset="-34"/>
                <a:cs typeface="Browallia New" panose="020B0604020202020204" pitchFamily="34" charset="-34"/>
              </a:rPr>
              <a:t>หน่วยการเรียนรู้ที่  ๗ พัฒนาการทางประวัติศาสตร์ของทวีปยุโรป</a:t>
            </a:r>
            <a:endParaRPr lang="en-US" sz="1800" dirty="0">
              <a:effectLst/>
              <a:latin typeface="Browallia New" panose="020B0604020202020204" pitchFamily="34" charset="-34"/>
              <a:ea typeface="Cordia New" panose="020B03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18B29678-166D-44D8-BAB4-5DB248FF9ACA}"/>
              </a:ext>
            </a:extLst>
          </p:cNvPr>
          <p:cNvSpPr/>
          <p:nvPr/>
        </p:nvSpPr>
        <p:spPr>
          <a:xfrm>
            <a:off x="5018327" y="2424545"/>
            <a:ext cx="5646894" cy="22913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400" b="1" dirty="0">
                <a:solidFill>
                  <a:schemeClr val="accent2">
                    <a:lumMod val="50000"/>
                  </a:schemeClr>
                </a:solidFill>
                <a:latin typeface="Browallia New" panose="020B0604020202020204" pitchFamily="34" charset="-34"/>
                <a:ea typeface="Cordia New" panose="020B0304020202020204" pitchFamily="34" charset="-34"/>
                <a:cs typeface="Browallia New" panose="020B0604020202020204" pitchFamily="34" charset="-34"/>
              </a:rPr>
              <a:t>เรื่อง พัฒนาการทางการเมืองการปกครอง พัฒนาการทางเศรษฐกิจ </a:t>
            </a:r>
          </a:p>
          <a:p>
            <a:pPr algn="ctr"/>
            <a:r>
              <a:rPr lang="th-TH" sz="3400" b="1" dirty="0">
                <a:solidFill>
                  <a:schemeClr val="accent2">
                    <a:lumMod val="50000"/>
                  </a:schemeClr>
                </a:solidFill>
                <a:latin typeface="Browallia New" panose="020B0604020202020204" pitchFamily="34" charset="-34"/>
                <a:ea typeface="Cordia New" panose="020B0304020202020204" pitchFamily="34" charset="-34"/>
                <a:cs typeface="Browallia New" panose="020B0604020202020204" pitchFamily="34" charset="-34"/>
              </a:rPr>
              <a:t>และพัฒนาการทางสังคมของทวีปยุโรป</a:t>
            </a:r>
          </a:p>
        </p:txBody>
      </p:sp>
      <p:pic>
        <p:nvPicPr>
          <p:cNvPr id="5" name="Picture 4" descr="Image result for à¹à¸­à¸¡à¸à¸±à¸à¸à¹.png">
            <a:extLst>
              <a:ext uri="{FF2B5EF4-FFF2-40B4-BE49-F238E27FC236}">
                <a16:creationId xmlns:a16="http://schemas.microsoft.com/office/drawing/2014/main" id="{AC86D988-A605-47AE-AE15-7F6927F70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8800" l="9961" r="89844">
                        <a14:foregroundMark x1="46289" y1="65200" x2="46289" y2="65200"/>
                        <a14:foregroundMark x1="55664" y1="62000" x2="55664" y2="62000"/>
                        <a14:foregroundMark x1="40820" y1="32000" x2="40820" y2="32000"/>
                        <a14:foregroundMark x1="35352" y1="35200" x2="35352" y2="35200"/>
                        <a14:foregroundMark x1="32617" y1="38400" x2="32617" y2="38400"/>
                        <a14:foregroundMark x1="28906" y1="43600" x2="28906" y2="43600"/>
                        <a14:foregroundMark x1="27930" y1="49600" x2="27930" y2="49600"/>
                        <a14:foregroundMark x1="35547" y1="48400" x2="35547" y2="48400"/>
                        <a14:foregroundMark x1="39844" y1="50800" x2="39844" y2="50800"/>
                        <a14:foregroundMark x1="42969" y1="49200" x2="42969" y2="49200"/>
                        <a14:foregroundMark x1="62891" y1="46800" x2="62891" y2="46800"/>
                        <a14:foregroundMark x1="69141" y1="48000" x2="69141" y2="48000"/>
                        <a14:foregroundMark x1="71875" y1="44800" x2="71875" y2="44800"/>
                        <a14:foregroundMark x1="65039" y1="40000" x2="65039" y2="40000"/>
                        <a14:foregroundMark x1="61133" y1="36400" x2="61133" y2="36400"/>
                        <a14:foregroundMark x1="57617" y1="31600" x2="57617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644" y="0"/>
            <a:ext cx="1317688" cy="71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ติวสอบเข้าโรงเรียนเพชรพิทยาคม เพชรบูรณ์ เรียนพิเศษที่บ้าน">
            <a:extLst>
              <a:ext uri="{FF2B5EF4-FFF2-40B4-BE49-F238E27FC236}">
                <a16:creationId xmlns:a16="http://schemas.microsoft.com/office/drawing/2014/main" id="{49F58E46-C0B0-A1A4-CA5F-B632CF193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2" y="219456"/>
            <a:ext cx="1326712" cy="101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ตัวแทนท้ายกระดาษ 6">
            <a:extLst>
              <a:ext uri="{FF2B5EF4-FFF2-40B4-BE49-F238E27FC236}">
                <a16:creationId xmlns:a16="http://schemas.microsoft.com/office/drawing/2014/main" id="{0E87E913-D047-1099-7208-4E35FF144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55528" y="6380518"/>
            <a:ext cx="4114800" cy="365125"/>
          </a:xfrm>
        </p:spPr>
        <p:txBody>
          <a:bodyPr/>
          <a:lstStyle/>
          <a:p>
            <a:r>
              <a:rPr lang="th-TH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โรงเรียนเพชรพิทยาคม จังหวัดเพชรบูรณ์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137BC33-3084-B5D9-60D5-7D70E9E3806E}"/>
              </a:ext>
            </a:extLst>
          </p:cNvPr>
          <p:cNvSpPr/>
          <p:nvPr/>
        </p:nvSpPr>
        <p:spPr>
          <a:xfrm>
            <a:off x="5569527" y="5059690"/>
            <a:ext cx="6400801" cy="878702"/>
          </a:xfrm>
          <a:prstGeom prst="rect">
            <a:avLst/>
          </a:prstGeom>
          <a:solidFill>
            <a:srgbClr val="F2F2F2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b="1" dirty="0">
                <a:solidFill>
                  <a:srgbClr val="00B05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ดร.มิตรสัน ด้วงธรรม</a:t>
            </a:r>
          </a:p>
          <a:p>
            <a:pPr algn="ctr">
              <a:lnSpc>
                <a:spcPct val="90000"/>
              </a:lnSpc>
            </a:pPr>
            <a:r>
              <a:rPr lang="th-TH" b="1" dirty="0">
                <a:solidFill>
                  <a:srgbClr val="00B05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ตำแหน่ง ครู วิทยฐานะครูชำนาญการพิเศษ</a:t>
            </a:r>
            <a:endParaRPr lang="en-US" b="1" dirty="0">
              <a:solidFill>
                <a:srgbClr val="00B050"/>
              </a:solidFill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71163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F4B27F3-9DF1-8E3C-12BC-C43764FCC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544" y="302298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th-TH" sz="10000" dirty="0">
                <a:solidFill>
                  <a:srgbClr val="FF0000"/>
                </a:solidFill>
              </a:rPr>
              <a:t>จบแล้วจ้า</a:t>
            </a:r>
          </a:p>
        </p:txBody>
      </p:sp>
    </p:spTree>
    <p:extLst>
      <p:ext uri="{BB962C8B-B14F-4D97-AF65-F5344CB8AC3E}">
        <p14:creationId xmlns:p14="http://schemas.microsoft.com/office/powerpoint/2010/main" val="2697602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E8416A6E-68F7-4585-B431-071D0704991B}"/>
              </a:ext>
            </a:extLst>
          </p:cNvPr>
          <p:cNvSpPr/>
          <p:nvPr/>
        </p:nvSpPr>
        <p:spPr>
          <a:xfrm>
            <a:off x="2561935" y="622864"/>
            <a:ext cx="7068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tx2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พัฒนาการทางการเมืองการปกครอง </a:t>
            </a:r>
          </a:p>
        </p:txBody>
      </p:sp>
      <p:cxnSp>
        <p:nvCxnSpPr>
          <p:cNvPr id="4" name="ตัวเชื่อมต่อตรง 3">
            <a:extLst>
              <a:ext uri="{FF2B5EF4-FFF2-40B4-BE49-F238E27FC236}">
                <a16:creationId xmlns:a16="http://schemas.microsoft.com/office/drawing/2014/main" id="{46D02201-9567-4F51-BD05-10B4BABC5EEE}"/>
              </a:ext>
            </a:extLst>
          </p:cNvPr>
          <p:cNvCxnSpPr/>
          <p:nvPr/>
        </p:nvCxnSpPr>
        <p:spPr>
          <a:xfrm>
            <a:off x="2753975" y="1159939"/>
            <a:ext cx="6876088" cy="0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สี่เหลี่ยมผืนผ้า: มุมมน 12">
            <a:extLst>
              <a:ext uri="{FF2B5EF4-FFF2-40B4-BE49-F238E27FC236}">
                <a16:creationId xmlns:a16="http://schemas.microsoft.com/office/drawing/2014/main" id="{AF91858E-157C-4921-B9CD-C5E218F3F957}"/>
              </a:ext>
            </a:extLst>
          </p:cNvPr>
          <p:cNvSpPr/>
          <p:nvPr/>
        </p:nvSpPr>
        <p:spPr>
          <a:xfrm>
            <a:off x="2085878" y="1662544"/>
            <a:ext cx="8865370" cy="1766455"/>
          </a:xfrm>
          <a:prstGeom prst="roundRect">
            <a:avLst>
              <a:gd name="adj" fmla="val 8239"/>
            </a:avLst>
          </a:prstGeom>
          <a:solidFill>
            <a:srgbClr val="C892A9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lnSpc>
                <a:spcPct val="110000"/>
              </a:lnSpc>
              <a:tabLst>
                <a:tab pos="623888" algn="l"/>
              </a:tabLst>
            </a:pPr>
            <a:r>
              <a:rPr lang="th-TH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หลังจากที่มนุษย์เริ่มตั้งถิ่นฐานเป็นหลักแหล่งมีการรวมตัวเป็นกลุ่มชนเผ่า มีการติดต่อค้าขายระหว่างกัน ต่อมามีการรวมกลุ่มเผ่าต่างๆ และแลกเปลี่ยนวัฒนธรรม การปกครองพัฒนามาเป็นนครรัฐ หรือแว่นแคว้น</a:t>
            </a:r>
            <a:endParaRPr lang="th-TH" b="1" i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5E9D3D85-ABEB-40D5-ACA1-35E0989A4E2E}"/>
              </a:ext>
            </a:extLst>
          </p:cNvPr>
          <p:cNvSpPr/>
          <p:nvPr/>
        </p:nvSpPr>
        <p:spPr>
          <a:xfrm>
            <a:off x="220133" y="194733"/>
            <a:ext cx="11785600" cy="6468533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dirty="0"/>
          </a:p>
        </p:txBody>
      </p:sp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76B91491-0E65-44EC-ABCD-F77B1FACF80B}"/>
              </a:ext>
            </a:extLst>
          </p:cNvPr>
          <p:cNvSpPr/>
          <p:nvPr/>
        </p:nvSpPr>
        <p:spPr>
          <a:xfrm>
            <a:off x="1240751" y="1662544"/>
            <a:ext cx="671175" cy="1766455"/>
          </a:xfrm>
          <a:prstGeom prst="roundRect">
            <a:avLst/>
          </a:prstGeom>
          <a:solidFill>
            <a:srgbClr val="9C4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๑</a:t>
            </a: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3C0A8409-474D-4287-AAAD-CD7262CB304A}"/>
              </a:ext>
            </a:extLst>
          </p:cNvPr>
          <p:cNvSpPr/>
          <p:nvPr/>
        </p:nvSpPr>
        <p:spPr>
          <a:xfrm>
            <a:off x="1223239" y="3856525"/>
            <a:ext cx="3611997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0000"/>
              </a:lnSpc>
            </a:pP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นครรัฐที่สำคัญของกรีก ได้แก่ นครรัฐเอเธนส์และนครรัฐสปา</a:t>
            </a:r>
            <a:r>
              <a:rPr lang="th-TH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ร์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</a:t>
            </a:r>
          </a:p>
        </p:txBody>
      </p:sp>
      <p:pic>
        <p:nvPicPr>
          <p:cNvPr id="1026" name="Picture 2" descr="กรุงเอเธนส์ ตำนานเมืองเอเธนส์ อารยธรรมกรีกโบราณ เกี่ยวกับ วิหารพาเธ​นอน">
            <a:extLst>
              <a:ext uri="{FF2B5EF4-FFF2-40B4-BE49-F238E27FC236}">
                <a16:creationId xmlns:a16="http://schemas.microsoft.com/office/drawing/2014/main" id="{6767F52C-BE9D-4F76-AAF2-A811DDE5F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506" y="5080746"/>
            <a:ext cx="2557462" cy="122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ตัวเชื่อมต่อตรง 13">
            <a:extLst>
              <a:ext uri="{FF2B5EF4-FFF2-40B4-BE49-F238E27FC236}">
                <a16:creationId xmlns:a16="http://schemas.microsoft.com/office/drawing/2014/main" id="{13FBA1EE-F5C1-43C7-BFAB-672CFCEC9A06}"/>
              </a:ext>
            </a:extLst>
          </p:cNvPr>
          <p:cNvCxnSpPr>
            <a:cxnSpLocks/>
          </p:cNvCxnSpPr>
          <p:nvPr/>
        </p:nvCxnSpPr>
        <p:spPr>
          <a:xfrm>
            <a:off x="5231739" y="3794879"/>
            <a:ext cx="0" cy="2571733"/>
          </a:xfrm>
          <a:prstGeom prst="line">
            <a:avLst/>
          </a:prstGeom>
          <a:ln w="28575">
            <a:solidFill>
              <a:srgbClr val="9C4E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EEB1AB56-CC91-4126-A143-CE2F7D7B90F1}"/>
              </a:ext>
            </a:extLst>
          </p:cNvPr>
          <p:cNvSpPr/>
          <p:nvPr/>
        </p:nvSpPr>
        <p:spPr>
          <a:xfrm>
            <a:off x="5759011" y="4086626"/>
            <a:ext cx="5209750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0000"/>
              </a:lnSpc>
            </a:pP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ส่วนโรมันในช่วงแรกมีรูปแบบการปกครองเป็นแบบนครรัฐเช่นเดียวกับกรีก ต่อมาได้พัฒนาเป็นแบบ</a:t>
            </a:r>
            <a:r>
              <a:rPr lang="th-TH" b="1" dirty="0">
                <a:solidFill>
                  <a:schemeClr val="accent2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สาธารณรัฐ (</a:t>
            </a:r>
            <a:r>
              <a:rPr lang="en-US" b="1" dirty="0">
                <a:solidFill>
                  <a:schemeClr val="accent2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Republic) 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โดยมุ่งให้คนส่วนใหญ่ได้มีส่วนร่วมในการเมืองการปกครอง</a:t>
            </a:r>
          </a:p>
        </p:txBody>
      </p:sp>
      <p:pic>
        <p:nvPicPr>
          <p:cNvPr id="12" name="Picture 4" descr="Image result for à¹à¸­à¸¡à¸à¸±à¸à¸à¹.png">
            <a:extLst>
              <a:ext uri="{FF2B5EF4-FFF2-40B4-BE49-F238E27FC236}">
                <a16:creationId xmlns:a16="http://schemas.microsoft.com/office/drawing/2014/main" id="{0C3558EA-6971-48B0-8A8E-9EE082538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8800" l="9961" r="89844">
                        <a14:foregroundMark x1="46289" y1="65200" x2="46289" y2="65200"/>
                        <a14:foregroundMark x1="55664" y1="62000" x2="55664" y2="62000"/>
                        <a14:foregroundMark x1="40820" y1="32000" x2="40820" y2="32000"/>
                        <a14:foregroundMark x1="35352" y1="35200" x2="35352" y2="35200"/>
                        <a14:foregroundMark x1="32617" y1="38400" x2="32617" y2="38400"/>
                        <a14:foregroundMark x1="28906" y1="43600" x2="28906" y2="43600"/>
                        <a14:foregroundMark x1="27930" y1="49600" x2="27930" y2="49600"/>
                        <a14:foregroundMark x1="35547" y1="48400" x2="35547" y2="48400"/>
                        <a14:foregroundMark x1="39844" y1="50800" x2="39844" y2="50800"/>
                        <a14:foregroundMark x1="42969" y1="49200" x2="42969" y2="49200"/>
                        <a14:foregroundMark x1="62891" y1="46800" x2="62891" y2="46800"/>
                        <a14:foregroundMark x1="69141" y1="48000" x2="69141" y2="48000"/>
                        <a14:foregroundMark x1="71875" y1="44800" x2="71875" y2="44800"/>
                        <a14:foregroundMark x1="65039" y1="40000" x2="65039" y2="40000"/>
                        <a14:foregroundMark x1="61133" y1="36400" x2="61133" y2="36400"/>
                        <a14:foregroundMark x1="57617" y1="31600" x2="57617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644" y="0"/>
            <a:ext cx="1317688" cy="71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98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3" grpId="0" animBg="1"/>
      <p:bldP spid="11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E8416A6E-68F7-4585-B431-071D0704991B}"/>
              </a:ext>
            </a:extLst>
          </p:cNvPr>
          <p:cNvSpPr/>
          <p:nvPr/>
        </p:nvSpPr>
        <p:spPr>
          <a:xfrm>
            <a:off x="2561935" y="622864"/>
            <a:ext cx="7068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tx2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พัฒนาการทางการเมืองการปกครอง </a:t>
            </a:r>
          </a:p>
        </p:txBody>
      </p:sp>
      <p:cxnSp>
        <p:nvCxnSpPr>
          <p:cNvPr id="4" name="ตัวเชื่อมต่อตรง 3">
            <a:extLst>
              <a:ext uri="{FF2B5EF4-FFF2-40B4-BE49-F238E27FC236}">
                <a16:creationId xmlns:a16="http://schemas.microsoft.com/office/drawing/2014/main" id="{46D02201-9567-4F51-BD05-10B4BABC5EEE}"/>
              </a:ext>
            </a:extLst>
          </p:cNvPr>
          <p:cNvCxnSpPr/>
          <p:nvPr/>
        </p:nvCxnSpPr>
        <p:spPr>
          <a:xfrm>
            <a:off x="2753975" y="1159939"/>
            <a:ext cx="6876088" cy="0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5E9D3D85-ABEB-40D5-ACA1-35E0989A4E2E}"/>
              </a:ext>
            </a:extLst>
          </p:cNvPr>
          <p:cNvSpPr/>
          <p:nvPr/>
        </p:nvSpPr>
        <p:spPr>
          <a:xfrm>
            <a:off x="220133" y="194733"/>
            <a:ext cx="11785600" cy="6468533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dirty="0"/>
          </a:p>
        </p:txBody>
      </p:sp>
      <p:sp>
        <p:nvSpPr>
          <p:cNvPr id="12" name="สี่เหลี่ยมผืนผ้า: มุมมน 11">
            <a:extLst>
              <a:ext uri="{FF2B5EF4-FFF2-40B4-BE49-F238E27FC236}">
                <a16:creationId xmlns:a16="http://schemas.microsoft.com/office/drawing/2014/main" id="{D5E1FAAA-60C9-4689-BDC8-6D185E04A8A7}"/>
              </a:ext>
            </a:extLst>
          </p:cNvPr>
          <p:cNvSpPr/>
          <p:nvPr/>
        </p:nvSpPr>
        <p:spPr>
          <a:xfrm>
            <a:off x="1047116" y="2520034"/>
            <a:ext cx="3702353" cy="1870236"/>
          </a:xfrm>
          <a:prstGeom prst="roundRect">
            <a:avLst>
              <a:gd name="adj" fmla="val 8239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lnSpc>
                <a:spcPct val="110000"/>
              </a:lnSpc>
              <a:tabLst>
                <a:tab pos="623888" algn="l"/>
              </a:tabLst>
            </a:pPr>
            <a:r>
              <a:rPr lang="th-TH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การปกครองแบบจักรวรรดิ </a:t>
            </a:r>
            <a:r>
              <a:rPr lang="th-TH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เป็นรูปแบบการปกครองที่รวมเอานครรัฐหรือแคว้นต่างๆเข้าด้วยกัน</a:t>
            </a:r>
            <a:endParaRPr lang="th-TH" b="1" i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6" name="สี่เหลี่ยมผืนผ้า: มุมมน 15">
            <a:extLst>
              <a:ext uri="{FF2B5EF4-FFF2-40B4-BE49-F238E27FC236}">
                <a16:creationId xmlns:a16="http://schemas.microsoft.com/office/drawing/2014/main" id="{6816E537-3BD7-4769-9AA5-91E704A36B88}"/>
              </a:ext>
            </a:extLst>
          </p:cNvPr>
          <p:cNvSpPr/>
          <p:nvPr/>
        </p:nvSpPr>
        <p:spPr>
          <a:xfrm>
            <a:off x="1047117" y="1771299"/>
            <a:ext cx="3702353" cy="523221"/>
          </a:xfrm>
          <a:prstGeom prst="roundRect">
            <a:avLst>
              <a:gd name="adj" fmla="val 8239"/>
            </a:avLst>
          </a:prstGeom>
          <a:solidFill>
            <a:schemeClr val="accent6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tabLst>
                <a:tab pos="623888" algn="l"/>
              </a:tabLst>
            </a:pPr>
            <a:r>
              <a:rPr lang="th-TH" sz="40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๒</a:t>
            </a:r>
          </a:p>
        </p:txBody>
      </p:sp>
      <p:cxnSp>
        <p:nvCxnSpPr>
          <p:cNvPr id="17" name="ตัวเชื่อมต่อตรง 16">
            <a:extLst>
              <a:ext uri="{FF2B5EF4-FFF2-40B4-BE49-F238E27FC236}">
                <a16:creationId xmlns:a16="http://schemas.microsoft.com/office/drawing/2014/main" id="{2820276F-CE92-45BD-AF2A-E07C2BF24697}"/>
              </a:ext>
            </a:extLst>
          </p:cNvPr>
          <p:cNvCxnSpPr/>
          <p:nvPr/>
        </p:nvCxnSpPr>
        <p:spPr>
          <a:xfrm>
            <a:off x="5370285" y="1684980"/>
            <a:ext cx="0" cy="4315752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ประวัติอารยธรรมโรมัน ที่คุณไม่เคยรู้มาก่อน | จักรวรรดิโรมัน ตำนานกรุงโรมัน  วัฒนธรรม อารยธรรม โรมัน">
            <a:extLst>
              <a:ext uri="{FF2B5EF4-FFF2-40B4-BE49-F238E27FC236}">
                <a16:creationId xmlns:a16="http://schemas.microsoft.com/office/drawing/2014/main" id="{6EFC31D0-D5D7-4C02-92C4-E515896BF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16" y="4688174"/>
            <a:ext cx="3683214" cy="13541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สี่เหลี่ยมผืนผ้า 17">
            <a:extLst>
              <a:ext uri="{FF2B5EF4-FFF2-40B4-BE49-F238E27FC236}">
                <a16:creationId xmlns:a16="http://schemas.microsoft.com/office/drawing/2014/main" id="{B916D867-DD87-46B9-BF0A-611F0AE33E41}"/>
              </a:ext>
            </a:extLst>
          </p:cNvPr>
          <p:cNvSpPr/>
          <p:nvPr/>
        </p:nvSpPr>
        <p:spPr>
          <a:xfrm>
            <a:off x="5991100" y="1854619"/>
            <a:ext cx="5153779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0000"/>
              </a:lnSpc>
            </a:pP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การปกครองในรูปแบบจักรวรรดิเป็นการปกครองดินแดนที่กว้างใหญ่ไพศาลมีชาวต่างชาติหลายเผ่าพันธุ์ แต่อำนาจปกครองถูกรวมอยู่ที่ศูนย์กลางที่กรุงโรม โดยมีจักรพรรดิเป็นผู้มีอำนาจสูงสุด</a:t>
            </a:r>
          </a:p>
        </p:txBody>
      </p:sp>
      <p:cxnSp>
        <p:nvCxnSpPr>
          <p:cNvPr id="19" name="ตัวเชื่อมต่อตรง 18">
            <a:extLst>
              <a:ext uri="{FF2B5EF4-FFF2-40B4-BE49-F238E27FC236}">
                <a16:creationId xmlns:a16="http://schemas.microsoft.com/office/drawing/2014/main" id="{03807770-E0A8-4D11-A12C-138E06083E8B}"/>
              </a:ext>
            </a:extLst>
          </p:cNvPr>
          <p:cNvCxnSpPr>
            <a:cxnSpLocks/>
          </p:cNvCxnSpPr>
          <p:nvPr/>
        </p:nvCxnSpPr>
        <p:spPr>
          <a:xfrm flipH="1">
            <a:off x="5719561" y="4209537"/>
            <a:ext cx="5425318" cy="0"/>
          </a:xfrm>
          <a:prstGeom prst="line">
            <a:avLst/>
          </a:prstGeom>
          <a:ln w="28575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009FD267-438F-4690-8D70-91B9E412A7CF}"/>
              </a:ext>
            </a:extLst>
          </p:cNvPr>
          <p:cNvSpPr/>
          <p:nvPr/>
        </p:nvSpPr>
        <p:spPr>
          <a:xfrm>
            <a:off x="5991100" y="4521675"/>
            <a:ext cx="5153779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0000"/>
              </a:lnSpc>
            </a:pP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หลังจากที่จักรวรรดิโรมันล่มสลายลง ดินแดนต่างๆ ถูกแบ่งแยกออกเป็นส่วนๆ</a:t>
            </a:r>
          </a:p>
        </p:txBody>
      </p:sp>
      <p:pic>
        <p:nvPicPr>
          <p:cNvPr id="13" name="Picture 4" descr="Image result for à¹à¸­à¸¡à¸à¸±à¸à¸à¹.png">
            <a:extLst>
              <a:ext uri="{FF2B5EF4-FFF2-40B4-BE49-F238E27FC236}">
                <a16:creationId xmlns:a16="http://schemas.microsoft.com/office/drawing/2014/main" id="{3EA3B09F-69F6-4741-9FEC-D1F54B749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8800" l="9961" r="89844">
                        <a14:foregroundMark x1="46289" y1="65200" x2="46289" y2="65200"/>
                        <a14:foregroundMark x1="55664" y1="62000" x2="55664" y2="62000"/>
                        <a14:foregroundMark x1="40820" y1="32000" x2="40820" y2="32000"/>
                        <a14:foregroundMark x1="35352" y1="35200" x2="35352" y2="35200"/>
                        <a14:foregroundMark x1="32617" y1="38400" x2="32617" y2="38400"/>
                        <a14:foregroundMark x1="28906" y1="43600" x2="28906" y2="43600"/>
                        <a14:foregroundMark x1="27930" y1="49600" x2="27930" y2="49600"/>
                        <a14:foregroundMark x1="35547" y1="48400" x2="35547" y2="48400"/>
                        <a14:foregroundMark x1="39844" y1="50800" x2="39844" y2="50800"/>
                        <a14:foregroundMark x1="42969" y1="49200" x2="42969" y2="49200"/>
                        <a14:foregroundMark x1="62891" y1="46800" x2="62891" y2="46800"/>
                        <a14:foregroundMark x1="69141" y1="48000" x2="69141" y2="48000"/>
                        <a14:foregroundMark x1="71875" y1="44800" x2="71875" y2="44800"/>
                        <a14:foregroundMark x1="65039" y1="40000" x2="65039" y2="40000"/>
                        <a14:foregroundMark x1="61133" y1="36400" x2="61133" y2="36400"/>
                        <a14:foregroundMark x1="57617" y1="31600" x2="57617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644" y="0"/>
            <a:ext cx="1317688" cy="71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23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E8416A6E-68F7-4585-B431-071D0704991B}"/>
              </a:ext>
            </a:extLst>
          </p:cNvPr>
          <p:cNvSpPr/>
          <p:nvPr/>
        </p:nvSpPr>
        <p:spPr>
          <a:xfrm>
            <a:off x="2561935" y="622864"/>
            <a:ext cx="7068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tx2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พัฒนาการทางการเมืองการปกครอง </a:t>
            </a:r>
          </a:p>
        </p:txBody>
      </p:sp>
      <p:cxnSp>
        <p:nvCxnSpPr>
          <p:cNvPr id="4" name="ตัวเชื่อมต่อตรง 3">
            <a:extLst>
              <a:ext uri="{FF2B5EF4-FFF2-40B4-BE49-F238E27FC236}">
                <a16:creationId xmlns:a16="http://schemas.microsoft.com/office/drawing/2014/main" id="{46D02201-9567-4F51-BD05-10B4BABC5EEE}"/>
              </a:ext>
            </a:extLst>
          </p:cNvPr>
          <p:cNvCxnSpPr/>
          <p:nvPr/>
        </p:nvCxnSpPr>
        <p:spPr>
          <a:xfrm>
            <a:off x="2753975" y="1159939"/>
            <a:ext cx="6876088" cy="0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5E9D3D85-ABEB-40D5-ACA1-35E0989A4E2E}"/>
              </a:ext>
            </a:extLst>
          </p:cNvPr>
          <p:cNvSpPr/>
          <p:nvPr/>
        </p:nvSpPr>
        <p:spPr>
          <a:xfrm>
            <a:off x="220133" y="194733"/>
            <a:ext cx="11785600" cy="6468533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dirty="0"/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593FA6A7-C7A0-4F84-A33E-A5B207DA470E}"/>
              </a:ext>
            </a:extLst>
          </p:cNvPr>
          <p:cNvGrpSpPr/>
          <p:nvPr/>
        </p:nvGrpSpPr>
        <p:grpSpPr>
          <a:xfrm>
            <a:off x="1052947" y="1574215"/>
            <a:ext cx="4461164" cy="4502720"/>
            <a:chOff x="1052947" y="1574215"/>
            <a:chExt cx="4461164" cy="4502720"/>
          </a:xfrm>
        </p:grpSpPr>
        <p:sp>
          <p:nvSpPr>
            <p:cNvPr id="3" name="ม้วนกระดาษ: แนวตั้ง 2">
              <a:extLst>
                <a:ext uri="{FF2B5EF4-FFF2-40B4-BE49-F238E27FC236}">
                  <a16:creationId xmlns:a16="http://schemas.microsoft.com/office/drawing/2014/main" id="{F0E9384D-4C16-4BEA-A5DF-D4C1F3527FA7}"/>
                </a:ext>
              </a:extLst>
            </p:cNvPr>
            <p:cNvSpPr/>
            <p:nvPr/>
          </p:nvSpPr>
          <p:spPr>
            <a:xfrm>
              <a:off x="1052947" y="1574215"/>
              <a:ext cx="4461164" cy="4502720"/>
            </a:xfrm>
            <a:prstGeom prst="verticalScroll">
              <a:avLst>
                <a:gd name="adj" fmla="val 6962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" name="สี่เหลี่ยมผืนผ้า 4">
              <a:extLst>
                <a:ext uri="{FF2B5EF4-FFF2-40B4-BE49-F238E27FC236}">
                  <a16:creationId xmlns:a16="http://schemas.microsoft.com/office/drawing/2014/main" id="{76A58271-F421-45D7-A70B-7E46FBF3E2D2}"/>
                </a:ext>
              </a:extLst>
            </p:cNvPr>
            <p:cNvSpPr/>
            <p:nvPr/>
          </p:nvSpPr>
          <p:spPr>
            <a:xfrm>
              <a:off x="1600202" y="2271303"/>
              <a:ext cx="3366653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b="1" dirty="0">
                  <a:solidFill>
                    <a:schemeClr val="accent4">
                      <a:lumMod val="50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การปกครองในระบบศักดินาสวามิภักดิ์ </a:t>
              </a:r>
              <a:r>
                <a:rPr lang="th-TH" dirty="0">
                  <a:solidFill>
                    <a:srgbClr val="00000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เป็นการปกครองที่กษัตริย์ให้อำนาจขุนนางท้องถิ่นปกครองเขตการปกครองของตนเอง ทำให้ขุนนางมีอำนาจมากมีกองทัพและออกกฎหมายใช้ในขอบเขตของตนเองได้</a:t>
              </a:r>
              <a:endParaRPr lang="th-TH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ED844C1A-3588-4F86-8566-62276C60D007}"/>
              </a:ext>
            </a:extLst>
          </p:cNvPr>
          <p:cNvGrpSpPr/>
          <p:nvPr/>
        </p:nvGrpSpPr>
        <p:grpSpPr>
          <a:xfrm>
            <a:off x="6192019" y="1574214"/>
            <a:ext cx="4947034" cy="4502720"/>
            <a:chOff x="6192019" y="1574214"/>
            <a:chExt cx="4947034" cy="4502720"/>
          </a:xfrm>
        </p:grpSpPr>
        <p:sp>
          <p:nvSpPr>
            <p:cNvPr id="15" name="ม้วนกระดาษ: แนวตั้ง 14">
              <a:extLst>
                <a:ext uri="{FF2B5EF4-FFF2-40B4-BE49-F238E27FC236}">
                  <a16:creationId xmlns:a16="http://schemas.microsoft.com/office/drawing/2014/main" id="{A50F1AFC-F40D-4B98-9DD1-E48C7FDFFC6B}"/>
                </a:ext>
              </a:extLst>
            </p:cNvPr>
            <p:cNvSpPr/>
            <p:nvPr/>
          </p:nvSpPr>
          <p:spPr>
            <a:xfrm>
              <a:off x="6192019" y="1574214"/>
              <a:ext cx="4947034" cy="4502720"/>
            </a:xfrm>
            <a:prstGeom prst="verticalScroll">
              <a:avLst>
                <a:gd name="adj" fmla="val 6962"/>
              </a:avLst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id="{B1977B24-448E-40B3-A12A-83DB62F469D4}"/>
                </a:ext>
              </a:extLst>
            </p:cNvPr>
            <p:cNvSpPr/>
            <p:nvPr/>
          </p:nvSpPr>
          <p:spPr>
            <a:xfrm>
              <a:off x="6756689" y="2227906"/>
              <a:ext cx="3835109" cy="353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b="1" dirty="0">
                  <a:solidFill>
                    <a:srgbClr val="FFFF0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การเมืองการปกครองในยุครัฐชาติ </a:t>
              </a:r>
              <a:r>
                <a:rPr lang="th-TH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หมายถึง รัฐที่ปกครองเป็นปึกแผ่น มีอาณาเขตที่แน่นอน ประชาชนมีเชื้อชาติ ภาษา วัฒนธรรมประเพณีแบบเดียวกัน รัฐชาติในระยะแรกยุโรป ได้แก่ สเปนโปรตุเกส ฝรั่งเศส และอังกฤษ ซึ่งปกครองในระบอบสมบูรณาญาสิทธิราชย์</a:t>
              </a:r>
            </a:p>
          </p:txBody>
        </p:sp>
      </p:grpSp>
      <p:pic>
        <p:nvPicPr>
          <p:cNvPr id="11" name="Picture 4" descr="Image result for à¹à¸­à¸¡à¸à¸±à¸à¸à¹.png">
            <a:extLst>
              <a:ext uri="{FF2B5EF4-FFF2-40B4-BE49-F238E27FC236}">
                <a16:creationId xmlns:a16="http://schemas.microsoft.com/office/drawing/2014/main" id="{70BDE754-93BC-4C45-A797-26E36582E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8800" l="9961" r="89844">
                        <a14:foregroundMark x1="46289" y1="65200" x2="46289" y2="65200"/>
                        <a14:foregroundMark x1="55664" y1="62000" x2="55664" y2="62000"/>
                        <a14:foregroundMark x1="40820" y1="32000" x2="40820" y2="32000"/>
                        <a14:foregroundMark x1="35352" y1="35200" x2="35352" y2="35200"/>
                        <a14:foregroundMark x1="32617" y1="38400" x2="32617" y2="38400"/>
                        <a14:foregroundMark x1="28906" y1="43600" x2="28906" y2="43600"/>
                        <a14:foregroundMark x1="27930" y1="49600" x2="27930" y2="49600"/>
                        <a14:foregroundMark x1="35547" y1="48400" x2="35547" y2="48400"/>
                        <a14:foregroundMark x1="39844" y1="50800" x2="39844" y2="50800"/>
                        <a14:foregroundMark x1="42969" y1="49200" x2="42969" y2="49200"/>
                        <a14:foregroundMark x1="62891" y1="46800" x2="62891" y2="46800"/>
                        <a14:foregroundMark x1="69141" y1="48000" x2="69141" y2="48000"/>
                        <a14:foregroundMark x1="71875" y1="44800" x2="71875" y2="44800"/>
                        <a14:foregroundMark x1="65039" y1="40000" x2="65039" y2="40000"/>
                        <a14:foregroundMark x1="61133" y1="36400" x2="61133" y2="36400"/>
                        <a14:foregroundMark x1="57617" y1="31600" x2="57617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644" y="0"/>
            <a:ext cx="1317688" cy="71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5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E8416A6E-68F7-4585-B431-071D0704991B}"/>
              </a:ext>
            </a:extLst>
          </p:cNvPr>
          <p:cNvSpPr/>
          <p:nvPr/>
        </p:nvSpPr>
        <p:spPr>
          <a:xfrm>
            <a:off x="5812117" y="657516"/>
            <a:ext cx="45373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tx2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พัฒนาการทางการเมืองการปกครอง </a:t>
            </a:r>
          </a:p>
        </p:txBody>
      </p:sp>
      <p:cxnSp>
        <p:nvCxnSpPr>
          <p:cNvPr id="4" name="ตัวเชื่อมต่อตรง 3">
            <a:extLst>
              <a:ext uri="{FF2B5EF4-FFF2-40B4-BE49-F238E27FC236}">
                <a16:creationId xmlns:a16="http://schemas.microsoft.com/office/drawing/2014/main" id="{46D02201-9567-4F51-BD05-10B4BABC5EEE}"/>
              </a:ext>
            </a:extLst>
          </p:cNvPr>
          <p:cNvCxnSpPr/>
          <p:nvPr/>
        </p:nvCxnSpPr>
        <p:spPr>
          <a:xfrm>
            <a:off x="4642735" y="1255686"/>
            <a:ext cx="6876088" cy="0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5E9D3D85-ABEB-40D5-ACA1-35E0989A4E2E}"/>
              </a:ext>
            </a:extLst>
          </p:cNvPr>
          <p:cNvSpPr/>
          <p:nvPr/>
        </p:nvSpPr>
        <p:spPr>
          <a:xfrm>
            <a:off x="220133" y="194733"/>
            <a:ext cx="11785600" cy="6468533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dirty="0"/>
          </a:p>
        </p:txBody>
      </p:sp>
      <p:pic>
        <p:nvPicPr>
          <p:cNvPr id="1026" name="Picture 2" descr="What is a Hung Parliament? | Sporcle Blog">
            <a:extLst>
              <a:ext uri="{FF2B5EF4-FFF2-40B4-BE49-F238E27FC236}">
                <a16:creationId xmlns:a16="http://schemas.microsoft.com/office/drawing/2014/main" id="{09ECA2BD-275E-4787-8F2B-F179CCDCF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5" r="33725"/>
          <a:stretch/>
        </p:blipFill>
        <p:spPr bwMode="auto">
          <a:xfrm>
            <a:off x="483236" y="487324"/>
            <a:ext cx="3888895" cy="5883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6E8BDFA6-0446-4334-AD2E-0248E7A925DF}"/>
              </a:ext>
            </a:extLst>
          </p:cNvPr>
          <p:cNvSpPr/>
          <p:nvPr/>
        </p:nvSpPr>
        <p:spPr>
          <a:xfrm>
            <a:off x="4914261" y="1628529"/>
            <a:ext cx="6333036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0000"/>
              </a:lnSpc>
            </a:pPr>
            <a:r>
              <a:rPr lang="th-TH" b="1" dirty="0">
                <a:solidFill>
                  <a:srgbClr val="3D6CCB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การเมืองการปกครองในปัจจุบัน 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ประเทศต่างๆ ในทวีปยุโรปเป็นการปกครองแบบประชาธิปไตย อาจมีประมุขของรัฐ เช่น พระมหากษัตริย์ หรือประธานาธิบดี ทำหน้าที่เป็นประมุขของประเทศ</a:t>
            </a:r>
          </a:p>
        </p:txBody>
      </p:sp>
      <p:sp>
        <p:nvSpPr>
          <p:cNvPr id="13" name="สี่เหลี่ยมผืนผ้า: มุมมน 12">
            <a:extLst>
              <a:ext uri="{FF2B5EF4-FFF2-40B4-BE49-F238E27FC236}">
                <a16:creationId xmlns:a16="http://schemas.microsoft.com/office/drawing/2014/main" id="{68E1FA54-13B5-471F-B459-9651147EDDF4}"/>
              </a:ext>
            </a:extLst>
          </p:cNvPr>
          <p:cNvSpPr/>
          <p:nvPr/>
        </p:nvSpPr>
        <p:spPr>
          <a:xfrm>
            <a:off x="4914261" y="3854696"/>
            <a:ext cx="6333036" cy="2210876"/>
          </a:xfrm>
          <a:prstGeom prst="roundRect">
            <a:avLst>
              <a:gd name="adj" fmla="val 8239"/>
            </a:avLst>
          </a:prstGeom>
          <a:solidFill>
            <a:schemeClr val="accent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lnSpc>
                <a:spcPct val="110000"/>
              </a:lnSpc>
              <a:tabLst>
                <a:tab pos="623888" algn="l"/>
              </a:tabLst>
            </a:pPr>
            <a:r>
              <a:rPr lang="th-TH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การปกครองประชาธิปไตยระบบกึ่งประธานาธิบดีกึ่งรัฐสภา โดยประธานาธิบดีมาจากการเลือกตั้งของประชาชนและประธานาธิบดีจะแต่งตั้งนายกรัฐมนตรีเป็นหัวหน้ารัฐบาลและคณะรัฐมนตรีให้ทำหน้าที่บริหารประเทศ</a:t>
            </a:r>
            <a:endParaRPr lang="th-TH" b="1" i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8" name="Picture 4" descr="Image result for à¹à¸­à¸¡à¸à¸±à¸à¸à¹.png">
            <a:extLst>
              <a:ext uri="{FF2B5EF4-FFF2-40B4-BE49-F238E27FC236}">
                <a16:creationId xmlns:a16="http://schemas.microsoft.com/office/drawing/2014/main" id="{B6D2B577-B891-414E-B584-56962A2E0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8800" l="9961" r="89844">
                        <a14:foregroundMark x1="46289" y1="65200" x2="46289" y2="65200"/>
                        <a14:foregroundMark x1="55664" y1="62000" x2="55664" y2="62000"/>
                        <a14:foregroundMark x1="40820" y1="32000" x2="40820" y2="32000"/>
                        <a14:foregroundMark x1="35352" y1="35200" x2="35352" y2="35200"/>
                        <a14:foregroundMark x1="32617" y1="38400" x2="32617" y2="38400"/>
                        <a14:foregroundMark x1="28906" y1="43600" x2="28906" y2="43600"/>
                        <a14:foregroundMark x1="27930" y1="49600" x2="27930" y2="49600"/>
                        <a14:foregroundMark x1="35547" y1="48400" x2="35547" y2="48400"/>
                        <a14:foregroundMark x1="39844" y1="50800" x2="39844" y2="50800"/>
                        <a14:foregroundMark x1="42969" y1="49200" x2="42969" y2="49200"/>
                        <a14:foregroundMark x1="62891" y1="46800" x2="62891" y2="46800"/>
                        <a14:foregroundMark x1="69141" y1="48000" x2="69141" y2="48000"/>
                        <a14:foregroundMark x1="71875" y1="44800" x2="71875" y2="44800"/>
                        <a14:foregroundMark x1="65039" y1="40000" x2="65039" y2="40000"/>
                        <a14:foregroundMark x1="61133" y1="36400" x2="61133" y2="36400"/>
                        <a14:foregroundMark x1="57617" y1="31600" x2="57617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644" y="0"/>
            <a:ext cx="1317688" cy="71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403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E8416A6E-68F7-4585-B431-071D0704991B}"/>
              </a:ext>
            </a:extLst>
          </p:cNvPr>
          <p:cNvSpPr/>
          <p:nvPr/>
        </p:nvSpPr>
        <p:spPr>
          <a:xfrm>
            <a:off x="2561935" y="622864"/>
            <a:ext cx="7068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tx2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พัฒนาการทางเศรษฐกิจ</a:t>
            </a:r>
          </a:p>
        </p:txBody>
      </p:sp>
      <p:cxnSp>
        <p:nvCxnSpPr>
          <p:cNvPr id="4" name="ตัวเชื่อมต่อตรง 3">
            <a:extLst>
              <a:ext uri="{FF2B5EF4-FFF2-40B4-BE49-F238E27FC236}">
                <a16:creationId xmlns:a16="http://schemas.microsoft.com/office/drawing/2014/main" id="{46D02201-9567-4F51-BD05-10B4BABC5EEE}"/>
              </a:ext>
            </a:extLst>
          </p:cNvPr>
          <p:cNvCxnSpPr/>
          <p:nvPr/>
        </p:nvCxnSpPr>
        <p:spPr>
          <a:xfrm>
            <a:off x="2753975" y="1159939"/>
            <a:ext cx="6876088" cy="0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5E9D3D85-ABEB-40D5-ACA1-35E0989A4E2E}"/>
              </a:ext>
            </a:extLst>
          </p:cNvPr>
          <p:cNvSpPr/>
          <p:nvPr/>
        </p:nvSpPr>
        <p:spPr>
          <a:xfrm>
            <a:off x="220133" y="194733"/>
            <a:ext cx="11785600" cy="6468533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dirty="0"/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EEB1AB56-CC91-4126-A143-CE2F7D7B90F1}"/>
              </a:ext>
            </a:extLst>
          </p:cNvPr>
          <p:cNvSpPr/>
          <p:nvPr/>
        </p:nvSpPr>
        <p:spPr>
          <a:xfrm>
            <a:off x="3477718" y="1691466"/>
            <a:ext cx="7745876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0000"/>
              </a:lnSpc>
            </a:pP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ทวีปยุโรปมีพัฒนาการทางเศรษฐกิจอย่างต่อเนื่องเป็นเวลานาน ด้วยปัจจัยทางภูมิศาสตร์ ทำให้ทวีปยุโรปมีทรัพยากรค่อนข้างอุดมสมบูรณ์ ผนวกกับความสามารถทางด้านการใช้เทคโนโลยีที่ทันสมัย และความมั่นคงทางการเมืองการปกครอง ทำให้เป็น</a:t>
            </a:r>
            <a:r>
              <a:rPr lang="th-TH" b="1" dirty="0">
                <a:solidFill>
                  <a:srgbClr val="7030A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แหล่งอุตสาหกรรมสำคัญแห่งหนึ่งของโลก</a:t>
            </a:r>
          </a:p>
        </p:txBody>
      </p:sp>
      <p:pic>
        <p:nvPicPr>
          <p:cNvPr id="2050" name="Picture 2" descr="Economics studies themed concept logo Royalty Free Vector">
            <a:extLst>
              <a:ext uri="{FF2B5EF4-FFF2-40B4-BE49-F238E27FC236}">
                <a16:creationId xmlns:a16="http://schemas.microsoft.com/office/drawing/2014/main" id="{016B0E8C-1260-4495-9BDB-C4E3DCB1D6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5" r="8096" b="12787"/>
          <a:stretch/>
        </p:blipFill>
        <p:spPr bwMode="auto">
          <a:xfrm>
            <a:off x="1073337" y="1354180"/>
            <a:ext cx="2008682" cy="242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ลูกศร: รูปห้าเหลี่ยม 6">
            <a:extLst>
              <a:ext uri="{FF2B5EF4-FFF2-40B4-BE49-F238E27FC236}">
                <a16:creationId xmlns:a16="http://schemas.microsoft.com/office/drawing/2014/main" id="{54A12E77-42C2-4030-A1CD-9C3ADD20A9D8}"/>
              </a:ext>
            </a:extLst>
          </p:cNvPr>
          <p:cNvSpPr/>
          <p:nvPr/>
        </p:nvSpPr>
        <p:spPr>
          <a:xfrm>
            <a:off x="1073337" y="4391407"/>
            <a:ext cx="2667389" cy="1766455"/>
          </a:xfrm>
          <a:prstGeom prst="homePlate">
            <a:avLst>
              <a:gd name="adj" fmla="val 39020"/>
            </a:avLst>
          </a:prstGeom>
          <a:solidFill>
            <a:srgbClr val="A162D0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lnSpc>
                <a:spcPct val="110000"/>
              </a:lnSpc>
              <a:tabLst>
                <a:tab pos="623888" algn="l"/>
              </a:tabLst>
            </a:pPr>
            <a:r>
              <a:rPr lang="th-TH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ในอดีตเศรษฐกิจของยุโรปมีพื้นฐานจากเกษตรกรรม</a:t>
            </a:r>
            <a:endParaRPr lang="th-TH" b="1" i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81207885-C860-4019-B7EC-450BA4245F1D}"/>
              </a:ext>
            </a:extLst>
          </p:cNvPr>
          <p:cNvGrpSpPr/>
          <p:nvPr/>
        </p:nvGrpSpPr>
        <p:grpSpPr>
          <a:xfrm>
            <a:off x="3477718" y="4377551"/>
            <a:ext cx="7640945" cy="1766455"/>
            <a:chOff x="3477718" y="4377551"/>
            <a:chExt cx="7640945" cy="1766455"/>
          </a:xfrm>
        </p:grpSpPr>
        <p:sp>
          <p:nvSpPr>
            <p:cNvPr id="3" name="สี่เหลี่ยมผืนผ้า 2">
              <a:extLst>
                <a:ext uri="{FF2B5EF4-FFF2-40B4-BE49-F238E27FC236}">
                  <a16:creationId xmlns:a16="http://schemas.microsoft.com/office/drawing/2014/main" id="{6746C608-F8A4-457B-9313-ECE46F99DBA8}"/>
                </a:ext>
              </a:extLst>
            </p:cNvPr>
            <p:cNvSpPr/>
            <p:nvPr/>
          </p:nvSpPr>
          <p:spPr>
            <a:xfrm>
              <a:off x="10418618" y="4377551"/>
              <a:ext cx="700045" cy="176645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6" name="กลุ่ม 5">
              <a:extLst>
                <a:ext uri="{FF2B5EF4-FFF2-40B4-BE49-F238E27FC236}">
                  <a16:creationId xmlns:a16="http://schemas.microsoft.com/office/drawing/2014/main" id="{09393035-93E9-42D4-9F97-3D8D5D38FEE8}"/>
                </a:ext>
              </a:extLst>
            </p:cNvPr>
            <p:cNvGrpSpPr/>
            <p:nvPr/>
          </p:nvGrpSpPr>
          <p:grpSpPr>
            <a:xfrm>
              <a:off x="3477718" y="4377551"/>
              <a:ext cx="7640945" cy="1766455"/>
              <a:chOff x="3477718" y="4377551"/>
              <a:chExt cx="7640945" cy="1766455"/>
            </a:xfrm>
          </p:grpSpPr>
          <p:sp>
            <p:nvSpPr>
              <p:cNvPr id="8" name="ลูกศร: เครื่องหมายบั้ง 7">
                <a:extLst>
                  <a:ext uri="{FF2B5EF4-FFF2-40B4-BE49-F238E27FC236}">
                    <a16:creationId xmlns:a16="http://schemas.microsoft.com/office/drawing/2014/main" id="{7975277F-9631-42C0-A50D-060CDE91256C}"/>
                  </a:ext>
                </a:extLst>
              </p:cNvPr>
              <p:cNvSpPr/>
              <p:nvPr/>
            </p:nvSpPr>
            <p:spPr>
              <a:xfrm>
                <a:off x="3477718" y="4377551"/>
                <a:ext cx="7640945" cy="1766455"/>
              </a:xfrm>
              <a:prstGeom prst="chevron">
                <a:avLst>
                  <a:gd name="adj" fmla="val 36667"/>
                </a:avLst>
              </a:prstGeom>
              <a:solidFill>
                <a:schemeClr val="accent6"/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thaiDist">
                  <a:lnSpc>
                    <a:spcPct val="110000"/>
                  </a:lnSpc>
                  <a:tabLst>
                    <a:tab pos="623888" algn="l"/>
                  </a:tabLst>
                </a:pPr>
                <a:endParaRPr lang="th-TH" b="1" i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  <p:sp>
            <p:nvSpPr>
              <p:cNvPr id="5" name="สี่เหลี่ยมผืนผ้า 4">
                <a:extLst>
                  <a:ext uri="{FF2B5EF4-FFF2-40B4-BE49-F238E27FC236}">
                    <a16:creationId xmlns:a16="http://schemas.microsoft.com/office/drawing/2014/main" id="{E62A94D2-7C02-494D-AB30-D0309F261EB5}"/>
                  </a:ext>
                </a:extLst>
              </p:cNvPr>
              <p:cNvSpPr/>
              <p:nvPr/>
            </p:nvSpPr>
            <p:spPr>
              <a:xfrm>
                <a:off x="4302656" y="4514416"/>
                <a:ext cx="6657618" cy="1514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thaiDist">
                  <a:lnSpc>
                    <a:spcPct val="110000"/>
                  </a:lnSpc>
                  <a:tabLst>
                    <a:tab pos="623888" algn="l"/>
                  </a:tabLst>
                </a:pPr>
                <a:r>
                  <a:rPr lang="th-TH" dirty="0">
                    <a:solidFill>
                      <a:schemeClr val="bg1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สมัยกลางการปกครองระบบศักดินาสวามิภักดิ์ ทำให้ขุนนางที่ปกครองดินแดนต่างๆ เรียกว่า </a:t>
                </a:r>
                <a:r>
                  <a:rPr lang="th-TH" dirty="0" err="1">
                    <a:solidFill>
                      <a:schemeClr val="bg1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แมเน</a:t>
                </a:r>
                <a:r>
                  <a:rPr lang="th-TH" dirty="0">
                    <a:solidFill>
                      <a:schemeClr val="bg1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อร์ (</a:t>
                </a:r>
                <a:r>
                  <a:rPr lang="en-US" dirty="0">
                    <a:solidFill>
                      <a:schemeClr val="bg1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manor)</a:t>
                </a:r>
                <a:r>
                  <a:rPr lang="th-TH" dirty="0">
                    <a:solidFill>
                      <a:schemeClr val="bg1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 ในแต่ละ</a:t>
                </a:r>
                <a:r>
                  <a:rPr lang="th-TH" dirty="0" err="1">
                    <a:solidFill>
                      <a:schemeClr val="bg1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แมเน</a:t>
                </a:r>
                <a:r>
                  <a:rPr lang="th-TH" dirty="0">
                    <a:solidFill>
                      <a:schemeClr val="bg1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อร์จะพึ่งพาตนเอง การค้าขายแลกเปลี่ยนกับภายนอกมีน้อย</a:t>
                </a:r>
                <a:endParaRPr lang="th-TH" b="1" i="1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</p:grpSp>
      </p:grpSp>
      <p:pic>
        <p:nvPicPr>
          <p:cNvPr id="13" name="Picture 4" descr="Image result for à¹à¸­à¸¡à¸à¸±à¸à¸à¹.png">
            <a:extLst>
              <a:ext uri="{FF2B5EF4-FFF2-40B4-BE49-F238E27FC236}">
                <a16:creationId xmlns:a16="http://schemas.microsoft.com/office/drawing/2014/main" id="{9AAD0A14-E2ED-4883-A903-8864E7FA8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8800" l="9961" r="89844">
                        <a14:foregroundMark x1="46289" y1="65200" x2="46289" y2="65200"/>
                        <a14:foregroundMark x1="55664" y1="62000" x2="55664" y2="62000"/>
                        <a14:foregroundMark x1="40820" y1="32000" x2="40820" y2="32000"/>
                        <a14:foregroundMark x1="35352" y1="35200" x2="35352" y2="35200"/>
                        <a14:foregroundMark x1="32617" y1="38400" x2="32617" y2="38400"/>
                        <a14:foregroundMark x1="28906" y1="43600" x2="28906" y2="43600"/>
                        <a14:foregroundMark x1="27930" y1="49600" x2="27930" y2="49600"/>
                        <a14:foregroundMark x1="35547" y1="48400" x2="35547" y2="48400"/>
                        <a14:foregroundMark x1="39844" y1="50800" x2="39844" y2="50800"/>
                        <a14:foregroundMark x1="42969" y1="49200" x2="42969" y2="49200"/>
                        <a14:foregroundMark x1="62891" y1="46800" x2="62891" y2="46800"/>
                        <a14:foregroundMark x1="69141" y1="48000" x2="69141" y2="48000"/>
                        <a14:foregroundMark x1="71875" y1="44800" x2="71875" y2="44800"/>
                        <a14:foregroundMark x1="65039" y1="40000" x2="65039" y2="40000"/>
                        <a14:foregroundMark x1="61133" y1="36400" x2="61133" y2="36400"/>
                        <a14:foregroundMark x1="57617" y1="31600" x2="57617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644" y="0"/>
            <a:ext cx="1317688" cy="71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484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E8416A6E-68F7-4585-B431-071D0704991B}"/>
              </a:ext>
            </a:extLst>
          </p:cNvPr>
          <p:cNvSpPr/>
          <p:nvPr/>
        </p:nvSpPr>
        <p:spPr>
          <a:xfrm>
            <a:off x="2561935" y="622864"/>
            <a:ext cx="7068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tx2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พัฒนาการทางเศรษฐกิจ</a:t>
            </a:r>
          </a:p>
        </p:txBody>
      </p:sp>
      <p:cxnSp>
        <p:nvCxnSpPr>
          <p:cNvPr id="4" name="ตัวเชื่อมต่อตรง 3">
            <a:extLst>
              <a:ext uri="{FF2B5EF4-FFF2-40B4-BE49-F238E27FC236}">
                <a16:creationId xmlns:a16="http://schemas.microsoft.com/office/drawing/2014/main" id="{46D02201-9567-4F51-BD05-10B4BABC5EEE}"/>
              </a:ext>
            </a:extLst>
          </p:cNvPr>
          <p:cNvCxnSpPr/>
          <p:nvPr/>
        </p:nvCxnSpPr>
        <p:spPr>
          <a:xfrm>
            <a:off x="2753975" y="1159939"/>
            <a:ext cx="6876088" cy="0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5E9D3D85-ABEB-40D5-ACA1-35E0989A4E2E}"/>
              </a:ext>
            </a:extLst>
          </p:cNvPr>
          <p:cNvSpPr/>
          <p:nvPr/>
        </p:nvSpPr>
        <p:spPr>
          <a:xfrm>
            <a:off x="220133" y="194733"/>
            <a:ext cx="11785600" cy="6468533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dirty="0"/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0E3C03C0-CE2B-4C84-B64B-7FAF275B2942}"/>
              </a:ext>
            </a:extLst>
          </p:cNvPr>
          <p:cNvSpPr/>
          <p:nvPr/>
        </p:nvSpPr>
        <p:spPr>
          <a:xfrm>
            <a:off x="1203475" y="1599267"/>
            <a:ext cx="9785047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0000"/>
              </a:lnSpc>
            </a:pP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เมื่อระบบศักดินาสวามิภักดิ์ได้เสื่อมลง ทำให้การค้าระหว่างโลกตะวันตกกับโลกตะวันออกเจริญรุ่งเรืองขึ้น ชุมชนเมืองขยายตัวเติบโตขึ้น เกิดชนชั้นกลาง มีการจัดตั้งองค์การทางการค้าที่เรียกว่า </a:t>
            </a:r>
            <a:r>
              <a:rPr lang="th-TH" b="1" dirty="0" err="1">
                <a:solidFill>
                  <a:srgbClr val="BE4A4D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กิ</a:t>
            </a:r>
            <a:r>
              <a:rPr lang="th-TH" b="1" dirty="0">
                <a:solidFill>
                  <a:srgbClr val="BE4A4D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ลด์ (</a:t>
            </a:r>
            <a:r>
              <a:rPr lang="en-US" b="1" dirty="0">
                <a:solidFill>
                  <a:srgbClr val="BE4A4D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guild) 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ทำให้เกิดความต้องการสินค้าตะวันออก เช่น</a:t>
            </a:r>
          </a:p>
        </p:txBody>
      </p:sp>
      <p:pic>
        <p:nvPicPr>
          <p:cNvPr id="1026" name="Picture 2" descr="เครื่องเทศ - พืชเปลี่ยนประวัติศาสตร์โลก - AgEconStory">
            <a:extLst>
              <a:ext uri="{FF2B5EF4-FFF2-40B4-BE49-F238E27FC236}">
                <a16:creationId xmlns:a16="http://schemas.microsoft.com/office/drawing/2014/main" id="{0F6999A2-1191-4156-9358-2514E6603B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7" r="19107"/>
          <a:stretch/>
        </p:blipFill>
        <p:spPr bwMode="auto">
          <a:xfrm>
            <a:off x="1275133" y="3422297"/>
            <a:ext cx="2573604" cy="2573604"/>
          </a:xfrm>
          <a:prstGeom prst="ellipse">
            <a:avLst/>
          </a:prstGeom>
          <a:noFill/>
          <a:ln w="28575">
            <a:solidFill>
              <a:srgbClr val="FDC3D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UANTANI CLOTH ผ้าไหมมัดหมี่ลายจวนตานี – Nairobroo">
            <a:extLst>
              <a:ext uri="{FF2B5EF4-FFF2-40B4-BE49-F238E27FC236}">
                <a16:creationId xmlns:a16="http://schemas.microsoft.com/office/drawing/2014/main" id="{401B2F56-D56D-4D2A-8202-DC3E8FC93D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0" r="14500"/>
          <a:stretch/>
        </p:blipFill>
        <p:spPr bwMode="auto">
          <a:xfrm>
            <a:off x="4809198" y="3422297"/>
            <a:ext cx="2573604" cy="2573604"/>
          </a:xfrm>
          <a:prstGeom prst="ellipse">
            <a:avLst/>
          </a:prstGeom>
          <a:noFill/>
          <a:ln w="28575">
            <a:solidFill>
              <a:srgbClr val="FDC3D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แนะ 7 กินผักผลไม้หน้าร้อน ป้องกันภาวะขาดน้ำ - Thaihealth.or.th |  สำนักงานกองทุนสนับสนุนการสร้างเสริมสุขภาพ (สสส.)">
            <a:extLst>
              <a:ext uri="{FF2B5EF4-FFF2-40B4-BE49-F238E27FC236}">
                <a16:creationId xmlns:a16="http://schemas.microsoft.com/office/drawing/2014/main" id="{5EA45F03-E03C-4C9B-B540-27A39F7D01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" r="6452"/>
          <a:stretch/>
        </p:blipFill>
        <p:spPr bwMode="auto">
          <a:xfrm>
            <a:off x="8343261" y="3422297"/>
            <a:ext cx="2573604" cy="2573604"/>
          </a:xfrm>
          <a:prstGeom prst="ellipse">
            <a:avLst/>
          </a:prstGeom>
          <a:noFill/>
          <a:ln w="28575">
            <a:solidFill>
              <a:srgbClr val="FDC3D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à¹à¸­à¸¡à¸à¸±à¸à¸à¹.png">
            <a:extLst>
              <a:ext uri="{FF2B5EF4-FFF2-40B4-BE49-F238E27FC236}">
                <a16:creationId xmlns:a16="http://schemas.microsoft.com/office/drawing/2014/main" id="{6EC64E3C-7A0C-4E41-BC21-F1B58C76D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00" b="98800" l="9961" r="89844">
                        <a14:foregroundMark x1="46289" y1="65200" x2="46289" y2="65200"/>
                        <a14:foregroundMark x1="55664" y1="62000" x2="55664" y2="62000"/>
                        <a14:foregroundMark x1="40820" y1="32000" x2="40820" y2="32000"/>
                        <a14:foregroundMark x1="35352" y1="35200" x2="35352" y2="35200"/>
                        <a14:foregroundMark x1="32617" y1="38400" x2="32617" y2="38400"/>
                        <a14:foregroundMark x1="28906" y1="43600" x2="28906" y2="43600"/>
                        <a14:foregroundMark x1="27930" y1="49600" x2="27930" y2="49600"/>
                        <a14:foregroundMark x1="35547" y1="48400" x2="35547" y2="48400"/>
                        <a14:foregroundMark x1="39844" y1="50800" x2="39844" y2="50800"/>
                        <a14:foregroundMark x1="42969" y1="49200" x2="42969" y2="49200"/>
                        <a14:foregroundMark x1="62891" y1="46800" x2="62891" y2="46800"/>
                        <a14:foregroundMark x1="69141" y1="48000" x2="69141" y2="48000"/>
                        <a14:foregroundMark x1="71875" y1="44800" x2="71875" y2="44800"/>
                        <a14:foregroundMark x1="65039" y1="40000" x2="65039" y2="40000"/>
                        <a14:foregroundMark x1="61133" y1="36400" x2="61133" y2="36400"/>
                        <a14:foregroundMark x1="57617" y1="31600" x2="57617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644" y="0"/>
            <a:ext cx="1317688" cy="71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923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E8416A6E-68F7-4585-B431-071D0704991B}"/>
              </a:ext>
            </a:extLst>
          </p:cNvPr>
          <p:cNvSpPr/>
          <p:nvPr/>
        </p:nvSpPr>
        <p:spPr>
          <a:xfrm>
            <a:off x="2561935" y="622864"/>
            <a:ext cx="7068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tx2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พัฒนาการทางเศรษฐกิจ</a:t>
            </a:r>
          </a:p>
        </p:txBody>
      </p:sp>
      <p:cxnSp>
        <p:nvCxnSpPr>
          <p:cNvPr id="4" name="ตัวเชื่อมต่อตรง 3">
            <a:extLst>
              <a:ext uri="{FF2B5EF4-FFF2-40B4-BE49-F238E27FC236}">
                <a16:creationId xmlns:a16="http://schemas.microsoft.com/office/drawing/2014/main" id="{46D02201-9567-4F51-BD05-10B4BABC5EEE}"/>
              </a:ext>
            </a:extLst>
          </p:cNvPr>
          <p:cNvCxnSpPr/>
          <p:nvPr/>
        </p:nvCxnSpPr>
        <p:spPr>
          <a:xfrm>
            <a:off x="2753975" y="1159939"/>
            <a:ext cx="6876088" cy="0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5E9D3D85-ABEB-40D5-ACA1-35E0989A4E2E}"/>
              </a:ext>
            </a:extLst>
          </p:cNvPr>
          <p:cNvSpPr/>
          <p:nvPr/>
        </p:nvSpPr>
        <p:spPr>
          <a:xfrm>
            <a:off x="220133" y="194733"/>
            <a:ext cx="11785600" cy="6468533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dirty="0"/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0E3C03C0-CE2B-4C84-B64B-7FAF275B2942}"/>
              </a:ext>
            </a:extLst>
          </p:cNvPr>
          <p:cNvSpPr/>
          <p:nvPr/>
        </p:nvSpPr>
        <p:spPr>
          <a:xfrm>
            <a:off x="1080646" y="1813921"/>
            <a:ext cx="4651414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0000"/>
              </a:lnSpc>
            </a:pP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หลังสงครามโลกครั้งที่ ๒ ประเทศต่างๆ ในยุโรปประสบความเสียหายอย่างมาก ยุโรปจึงเห็นความจำเป็นต้องรวมกลุ่มกันเพื่อฟื้นฟูประเทศเป็น</a:t>
            </a:r>
            <a:r>
              <a:rPr lang="th-TH" b="1" dirty="0">
                <a:solidFill>
                  <a:srgbClr val="BE4A4D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สหภาพยุโรปหรืออียู (</a:t>
            </a:r>
            <a:r>
              <a:rPr lang="en-US" b="1" dirty="0">
                <a:solidFill>
                  <a:srgbClr val="BE4A4D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European Union : EU)</a:t>
            </a:r>
            <a:r>
              <a:rPr lang="th-TH" b="1" dirty="0">
                <a:solidFill>
                  <a:srgbClr val="BE4A4D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ทำให้เกิดการบูรณาการยุโรปในการดำเนินนโยบายด้านการเมือง เศรษฐกิจ การเงิน การต่างประเทศตลอดจนด้านสังคมและวัฒนธรรม</a:t>
            </a:r>
          </a:p>
        </p:txBody>
      </p:sp>
      <p:pic>
        <p:nvPicPr>
          <p:cNvPr id="2050" name="Picture 2" descr="Leaders gather at Versailles after atrocity in Ukraine">
            <a:extLst>
              <a:ext uri="{FF2B5EF4-FFF2-40B4-BE49-F238E27FC236}">
                <a16:creationId xmlns:a16="http://schemas.microsoft.com/office/drawing/2014/main" id="{0DB0F200-E271-4EEB-9A71-12C8D96E8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49852"/>
            <a:ext cx="5129086" cy="3419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à¹à¸­à¸¡à¸à¸±à¸à¸à¹.png">
            <a:extLst>
              <a:ext uri="{FF2B5EF4-FFF2-40B4-BE49-F238E27FC236}">
                <a16:creationId xmlns:a16="http://schemas.microsoft.com/office/drawing/2014/main" id="{30FCA60F-18A8-44C5-B6CD-4A142AF01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8800" l="9961" r="89844">
                        <a14:foregroundMark x1="46289" y1="65200" x2="46289" y2="65200"/>
                        <a14:foregroundMark x1="55664" y1="62000" x2="55664" y2="62000"/>
                        <a14:foregroundMark x1="40820" y1="32000" x2="40820" y2="32000"/>
                        <a14:foregroundMark x1="35352" y1="35200" x2="35352" y2="35200"/>
                        <a14:foregroundMark x1="32617" y1="38400" x2="32617" y2="38400"/>
                        <a14:foregroundMark x1="28906" y1="43600" x2="28906" y2="43600"/>
                        <a14:foregroundMark x1="27930" y1="49600" x2="27930" y2="49600"/>
                        <a14:foregroundMark x1="35547" y1="48400" x2="35547" y2="48400"/>
                        <a14:foregroundMark x1="39844" y1="50800" x2="39844" y2="50800"/>
                        <a14:foregroundMark x1="42969" y1="49200" x2="42969" y2="49200"/>
                        <a14:foregroundMark x1="62891" y1="46800" x2="62891" y2="46800"/>
                        <a14:foregroundMark x1="69141" y1="48000" x2="69141" y2="48000"/>
                        <a14:foregroundMark x1="71875" y1="44800" x2="71875" y2="44800"/>
                        <a14:foregroundMark x1="65039" y1="40000" x2="65039" y2="40000"/>
                        <a14:foregroundMark x1="61133" y1="36400" x2="61133" y2="36400"/>
                        <a14:foregroundMark x1="57617" y1="31600" x2="57617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644" y="0"/>
            <a:ext cx="1317688" cy="71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68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E8416A6E-68F7-4585-B431-071D0704991B}"/>
              </a:ext>
            </a:extLst>
          </p:cNvPr>
          <p:cNvSpPr/>
          <p:nvPr/>
        </p:nvSpPr>
        <p:spPr>
          <a:xfrm>
            <a:off x="2561935" y="622864"/>
            <a:ext cx="7068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tx2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พัฒนาการทางสังคม</a:t>
            </a:r>
          </a:p>
        </p:txBody>
      </p:sp>
      <p:cxnSp>
        <p:nvCxnSpPr>
          <p:cNvPr id="4" name="ตัวเชื่อมต่อตรง 3">
            <a:extLst>
              <a:ext uri="{FF2B5EF4-FFF2-40B4-BE49-F238E27FC236}">
                <a16:creationId xmlns:a16="http://schemas.microsoft.com/office/drawing/2014/main" id="{46D02201-9567-4F51-BD05-10B4BABC5EEE}"/>
              </a:ext>
            </a:extLst>
          </p:cNvPr>
          <p:cNvCxnSpPr/>
          <p:nvPr/>
        </p:nvCxnSpPr>
        <p:spPr>
          <a:xfrm>
            <a:off x="2753975" y="1159939"/>
            <a:ext cx="6876088" cy="0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5E9D3D85-ABEB-40D5-ACA1-35E0989A4E2E}"/>
              </a:ext>
            </a:extLst>
          </p:cNvPr>
          <p:cNvSpPr/>
          <p:nvPr/>
        </p:nvSpPr>
        <p:spPr>
          <a:xfrm>
            <a:off x="220133" y="194733"/>
            <a:ext cx="11785600" cy="6468533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dirty="0"/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EEB1AB56-CC91-4126-A143-CE2F7D7B90F1}"/>
              </a:ext>
            </a:extLst>
          </p:cNvPr>
          <p:cNvSpPr/>
          <p:nvPr/>
        </p:nvSpPr>
        <p:spPr>
          <a:xfrm>
            <a:off x="1174084" y="1837497"/>
            <a:ext cx="6236960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0000"/>
              </a:lnSpc>
            </a:pP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สังคมของยุโรปมีพัฒนาการอย่างต่อเนื่องเป็นเวลานาน ในสมัยกลางสังคมยุโรปเป็นสังคมเกษตรกรรมในระบบศักดินาสวามิภักดิ์ ซึ่งแบ่งคนออกเป็น ๓ ชนชั้น คือ</a:t>
            </a:r>
            <a:endParaRPr lang="th-TH" b="1" dirty="0">
              <a:solidFill>
                <a:srgbClr val="7030A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16C785E2-356A-4268-B3B9-9C211FFBF5B3}"/>
              </a:ext>
            </a:extLst>
          </p:cNvPr>
          <p:cNvSpPr/>
          <p:nvPr/>
        </p:nvSpPr>
        <p:spPr>
          <a:xfrm>
            <a:off x="7991646" y="1695745"/>
            <a:ext cx="3026270" cy="523220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๑. ชนชั้นขุนนาง</a:t>
            </a:r>
            <a:endParaRPr lang="th-TH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4" name="สี่เหลี่ยมผืนผ้า: มุมมน 13">
            <a:extLst>
              <a:ext uri="{FF2B5EF4-FFF2-40B4-BE49-F238E27FC236}">
                <a16:creationId xmlns:a16="http://schemas.microsoft.com/office/drawing/2014/main" id="{52EB60F5-C21F-4DA1-9B3B-C84B1A32BBC3}"/>
              </a:ext>
            </a:extLst>
          </p:cNvPr>
          <p:cNvSpPr/>
          <p:nvPr/>
        </p:nvSpPr>
        <p:spPr>
          <a:xfrm>
            <a:off x="7991646" y="2333018"/>
            <a:ext cx="3026270" cy="523220"/>
          </a:xfrm>
          <a:prstGeom prst="roundRect">
            <a:avLst/>
          </a:prstGeom>
          <a:solidFill>
            <a:srgbClr val="BC7A9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๒. ชนชั้นสามัญชน</a:t>
            </a:r>
            <a:endParaRPr lang="th-TH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6" name="สี่เหลี่ยมผืนผ้า: มุมมน 15">
            <a:extLst>
              <a:ext uri="{FF2B5EF4-FFF2-40B4-BE49-F238E27FC236}">
                <a16:creationId xmlns:a16="http://schemas.microsoft.com/office/drawing/2014/main" id="{A8094EA9-7E1F-4241-86A4-09EA23195237}"/>
              </a:ext>
            </a:extLst>
          </p:cNvPr>
          <p:cNvSpPr/>
          <p:nvPr/>
        </p:nvSpPr>
        <p:spPr>
          <a:xfrm>
            <a:off x="7991646" y="2970291"/>
            <a:ext cx="3026270" cy="52322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๓. ชนชั้นนักบวช</a:t>
            </a:r>
            <a:endParaRPr lang="th-TH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cxnSp>
        <p:nvCxnSpPr>
          <p:cNvPr id="13" name="ตัวเชื่อมต่อตรง 12">
            <a:extLst>
              <a:ext uri="{FF2B5EF4-FFF2-40B4-BE49-F238E27FC236}">
                <a16:creationId xmlns:a16="http://schemas.microsoft.com/office/drawing/2014/main" id="{DD6CBE20-0330-4A12-A66F-737902456129}"/>
              </a:ext>
            </a:extLst>
          </p:cNvPr>
          <p:cNvCxnSpPr/>
          <p:nvPr/>
        </p:nvCxnSpPr>
        <p:spPr>
          <a:xfrm>
            <a:off x="1085184" y="3957851"/>
            <a:ext cx="10021629" cy="0"/>
          </a:xfrm>
          <a:prstGeom prst="line">
            <a:avLst/>
          </a:prstGeom>
          <a:ln w="2857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id="{6AD257C2-0E2E-489F-BC34-A2EEB4FB1B33}"/>
              </a:ext>
            </a:extLst>
          </p:cNvPr>
          <p:cNvSpPr/>
          <p:nvPr/>
        </p:nvSpPr>
        <p:spPr>
          <a:xfrm>
            <a:off x="1085184" y="4372712"/>
            <a:ext cx="7409233" cy="1776957"/>
          </a:xfrm>
          <a:prstGeom prst="roundRect">
            <a:avLst>
              <a:gd name="adj" fmla="val 8239"/>
            </a:avLst>
          </a:prstGeom>
          <a:solidFill>
            <a:schemeClr val="accent5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lnSpc>
                <a:spcPct val="110000"/>
              </a:lnSpc>
              <a:tabLst>
                <a:tab pos="623888" algn="l"/>
              </a:tabLst>
            </a:pPr>
            <a:r>
              <a:rPr lang="th-TH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นสมัยใหม่กลุ่มชนชั้นกลางหรือสามัญชนมีโอกาสได้รับการศึกษาเพิ่มขึ้นทำให้กลายเป็นผู้มีบทบาทสำคัญทางการเมืองการปกครอง เศรษฐกิจและสังคม เกิดนักประดิษฐ์ นักวิทยาศาสตร์ นักคิด และนักปรัชญาจำนวนมาก </a:t>
            </a:r>
            <a:endParaRPr lang="th-TH" b="1" i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3074" name="Picture 2" descr="Free People Vectors, 457,000+ Images in AI, EPS format">
            <a:extLst>
              <a:ext uri="{FF2B5EF4-FFF2-40B4-BE49-F238E27FC236}">
                <a16:creationId xmlns:a16="http://schemas.microsoft.com/office/drawing/2014/main" id="{9721B777-2BEF-49DC-8A0E-530B74E6EE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2" b="16913"/>
          <a:stretch/>
        </p:blipFill>
        <p:spPr bwMode="auto">
          <a:xfrm>
            <a:off x="8800606" y="4427304"/>
            <a:ext cx="2472445" cy="164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à¹à¸­à¸¡à¸à¸±à¸à¸à¹.png">
            <a:extLst>
              <a:ext uri="{FF2B5EF4-FFF2-40B4-BE49-F238E27FC236}">
                <a16:creationId xmlns:a16="http://schemas.microsoft.com/office/drawing/2014/main" id="{1088411A-ED4D-45A8-954B-F3F2A86D9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8800" l="9961" r="89844">
                        <a14:foregroundMark x1="46289" y1="65200" x2="46289" y2="65200"/>
                        <a14:foregroundMark x1="55664" y1="62000" x2="55664" y2="62000"/>
                        <a14:foregroundMark x1="40820" y1="32000" x2="40820" y2="32000"/>
                        <a14:foregroundMark x1="35352" y1="35200" x2="35352" y2="35200"/>
                        <a14:foregroundMark x1="32617" y1="38400" x2="32617" y2="38400"/>
                        <a14:foregroundMark x1="28906" y1="43600" x2="28906" y2="43600"/>
                        <a14:foregroundMark x1="27930" y1="49600" x2="27930" y2="49600"/>
                        <a14:foregroundMark x1="35547" y1="48400" x2="35547" y2="48400"/>
                        <a14:foregroundMark x1="39844" y1="50800" x2="39844" y2="50800"/>
                        <a14:foregroundMark x1="42969" y1="49200" x2="42969" y2="49200"/>
                        <a14:foregroundMark x1="62891" y1="46800" x2="62891" y2="46800"/>
                        <a14:foregroundMark x1="69141" y1="48000" x2="69141" y2="48000"/>
                        <a14:foregroundMark x1="71875" y1="44800" x2="71875" y2="44800"/>
                        <a14:foregroundMark x1="65039" y1="40000" x2="65039" y2="40000"/>
                        <a14:foregroundMark x1="61133" y1="36400" x2="61133" y2="36400"/>
                        <a14:foregroundMark x1="57617" y1="31600" x2="57617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644" y="0"/>
            <a:ext cx="1317688" cy="71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543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 animBg="1"/>
      <p:bldP spid="14" grpId="0" animBg="1"/>
      <p:bldP spid="16" grpId="0" animBg="1"/>
      <p:bldP spid="18" grpId="0" animBg="1"/>
    </p:bld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</TotalTime>
  <Words>675</Words>
  <Application>Microsoft Office PowerPoint</Application>
  <PresentationFormat>แบบจอกว้าง</PresentationFormat>
  <Paragraphs>38</Paragraphs>
  <Slides>10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6" baseType="lpstr">
      <vt:lpstr>Calibri Light</vt:lpstr>
      <vt:lpstr>TH SarabunPSK</vt:lpstr>
      <vt:lpstr>Calibri</vt:lpstr>
      <vt:lpstr>Browallia New</vt:lpstr>
      <vt:lpstr>Arial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จบแล้วจ้า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Kraiwit Rungruang</dc:creator>
  <cp:lastModifiedBy>Mitson Doungtham</cp:lastModifiedBy>
  <cp:revision>257</cp:revision>
  <dcterms:created xsi:type="dcterms:W3CDTF">2022-04-02T09:30:25Z</dcterms:created>
  <dcterms:modified xsi:type="dcterms:W3CDTF">2025-12-15T05:10:22Z</dcterms:modified>
</cp:coreProperties>
</file>