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3" r:id="rId2"/>
    <p:sldId id="297" r:id="rId3"/>
    <p:sldId id="298" r:id="rId4"/>
    <p:sldId id="273" r:id="rId5"/>
    <p:sldId id="286" r:id="rId6"/>
    <p:sldId id="284" r:id="rId7"/>
    <p:sldId id="287" r:id="rId8"/>
    <p:sldId id="288" r:id="rId9"/>
    <p:sldId id="285" r:id="rId10"/>
    <p:sldId id="289" r:id="rId11"/>
    <p:sldId id="290" r:id="rId12"/>
    <p:sldId id="291" r:id="rId13"/>
    <p:sldId id="292" r:id="rId14"/>
    <p:sldId id="293" r:id="rId15"/>
    <p:sldId id="296" r:id="rId16"/>
    <p:sldId id="295" r:id="rId17"/>
  </p:sldIdLst>
  <p:sldSz cx="18288000" cy="10287000"/>
  <p:notesSz cx="6858000" cy="9144000"/>
  <p:embeddedFontLst>
    <p:embeddedFont>
      <p:font typeface="AppleThin" panose="020B0604020202020204" charset="-34"/>
      <p:regular r:id="rId18"/>
    </p:embeddedFont>
    <p:embeddedFont>
      <p:font typeface="TH SarabunPSK" panose="020B0500040200020003" pitchFamily="34" charset="-34"/>
      <p:regular r:id="rId19"/>
      <p:bold r:id="rId20"/>
      <p:italic r:id="rId21"/>
      <p:boldItalic r:id="rId22"/>
    </p:embeddedFont>
    <p:embeddedFont>
      <p:font typeface="ThankYouThin" panose="020B0604020202020204" charset="-34"/>
      <p:regular r:id="rId23"/>
    </p:embeddedFont>
    <p:embeddedFont>
      <p:font typeface="เอฟซี แคนดี้" panose="020B0604020202020204" charset="-3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6B42"/>
    <a:srgbClr val="F6F494"/>
    <a:srgbClr val="271F1F"/>
    <a:srgbClr val="141D1A"/>
    <a:srgbClr val="322222"/>
    <a:srgbClr val="463030"/>
    <a:srgbClr val="E5E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9" autoAdjust="0"/>
    <p:restoredTop sz="94622" autoAdjust="0"/>
  </p:normalViewPr>
  <p:slideViewPr>
    <p:cSldViewPr>
      <p:cViewPr varScale="1">
        <p:scale>
          <a:sx n="39" d="100"/>
          <a:sy n="39" d="100"/>
        </p:scale>
        <p:origin x="960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6" descr="หน้าแรก - บริษัท สำนักพิมพ์เอมพันธ์ จำกัด [Aimphan Press Co.,LTD.]">
            <a:extLst>
              <a:ext uri="{FF2B5EF4-FFF2-40B4-BE49-F238E27FC236}">
                <a16:creationId xmlns:a16="http://schemas.microsoft.com/office/drawing/2014/main" id="{E658FD1E-4731-56B0-3BCD-229363E5F1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274638"/>
            <a:ext cx="1066800" cy="6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openxmlformats.org/officeDocument/2006/relationships/image" Target="../media/image2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openxmlformats.org/officeDocument/2006/relationships/image" Target="../media/image3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6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svg"/><Relationship Id="rId7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D1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4AB10F-5861-AEFD-5AA1-6AF70C480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F2CD1001-E2AA-941B-6DDB-FC24F9DFFB76}"/>
              </a:ext>
            </a:extLst>
          </p:cNvPr>
          <p:cNvSpPr/>
          <p:nvPr/>
        </p:nvSpPr>
        <p:spPr>
          <a:xfrm>
            <a:off x="580651" y="747376"/>
            <a:ext cx="4642934" cy="4114800"/>
          </a:xfrm>
          <a:custGeom>
            <a:avLst/>
            <a:gdLst/>
            <a:ahLst/>
            <a:cxnLst/>
            <a:rect l="l" t="t" r="r" b="b"/>
            <a:pathLst>
              <a:path w="4642934" h="4114800">
                <a:moveTo>
                  <a:pt x="0" y="0"/>
                </a:moveTo>
                <a:lnTo>
                  <a:pt x="4642934" y="0"/>
                </a:lnTo>
                <a:lnTo>
                  <a:pt x="4642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BDD9A84-DF66-5720-CDCC-232D9CD6B0C4}"/>
              </a:ext>
            </a:extLst>
          </p:cNvPr>
          <p:cNvSpPr/>
          <p:nvPr/>
        </p:nvSpPr>
        <p:spPr>
          <a:xfrm>
            <a:off x="2428523" y="1904207"/>
            <a:ext cx="14350985" cy="7103738"/>
          </a:xfrm>
          <a:custGeom>
            <a:avLst/>
            <a:gdLst/>
            <a:ahLst/>
            <a:cxnLst/>
            <a:rect l="l" t="t" r="r" b="b"/>
            <a:pathLst>
              <a:path w="14350985" h="7103738">
                <a:moveTo>
                  <a:pt x="0" y="0"/>
                </a:moveTo>
                <a:lnTo>
                  <a:pt x="14350986" y="0"/>
                </a:lnTo>
                <a:lnTo>
                  <a:pt x="14350986" y="7103737"/>
                </a:lnTo>
                <a:lnTo>
                  <a:pt x="0" y="7103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3C9F1AF-F5BA-F902-8646-D3AF0FFDBE0A}"/>
              </a:ext>
            </a:extLst>
          </p:cNvPr>
          <p:cNvSpPr/>
          <p:nvPr/>
        </p:nvSpPr>
        <p:spPr>
          <a:xfrm>
            <a:off x="6949899" y="1534439"/>
            <a:ext cx="4574098" cy="953185"/>
          </a:xfrm>
          <a:custGeom>
            <a:avLst/>
            <a:gdLst/>
            <a:ahLst/>
            <a:cxnLst/>
            <a:rect l="l" t="t" r="r" b="b"/>
            <a:pathLst>
              <a:path w="1950213" h="406400">
                <a:moveTo>
                  <a:pt x="1747013" y="0"/>
                </a:moveTo>
                <a:cubicBezTo>
                  <a:pt x="1859238" y="0"/>
                  <a:pt x="1950213" y="90976"/>
                  <a:pt x="1950213" y="203200"/>
                </a:cubicBezTo>
                <a:cubicBezTo>
                  <a:pt x="1950213" y="315424"/>
                  <a:pt x="1859238" y="406400"/>
                  <a:pt x="1747013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0706754-39B4-B9AA-544A-9EF518421898}"/>
              </a:ext>
            </a:extLst>
          </p:cNvPr>
          <p:cNvSpPr txBox="1"/>
          <p:nvPr/>
        </p:nvSpPr>
        <p:spPr>
          <a:xfrm>
            <a:off x="7285887" y="1846675"/>
            <a:ext cx="4574098" cy="10425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7C554E6-AEE5-CEC3-3B2B-05D6D637D653}"/>
              </a:ext>
            </a:extLst>
          </p:cNvPr>
          <p:cNvSpPr txBox="1"/>
          <p:nvPr/>
        </p:nvSpPr>
        <p:spPr>
          <a:xfrm>
            <a:off x="1429759" y="2444465"/>
            <a:ext cx="16033433" cy="195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6000"/>
              </a:lnSpc>
            </a:pPr>
            <a:r>
              <a:rPr lang="th-TH" sz="11000" dirty="0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วิธีการทางประวัติศาสตร์</a:t>
            </a:r>
            <a:endParaRPr lang="en-US" sz="11000" dirty="0">
              <a:solidFill>
                <a:srgbClr val="322222"/>
              </a:solidFill>
              <a:latin typeface="เอฟซี แคนดี้"/>
              <a:ea typeface="เอฟซี แคนดี้"/>
              <a:cs typeface="เอฟซี แคนดี้"/>
              <a:sym typeface="เอฟซี แคนดี้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E0D5D7A-1C1F-5861-549A-4C7FBE47A1FD}"/>
              </a:ext>
            </a:extLst>
          </p:cNvPr>
          <p:cNvSpPr txBox="1"/>
          <p:nvPr/>
        </p:nvSpPr>
        <p:spPr>
          <a:xfrm>
            <a:off x="2074148" y="4520267"/>
            <a:ext cx="14325600" cy="2985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th-TH" sz="9700" dirty="0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และการวิเคราะห์</a:t>
            </a:r>
          </a:p>
          <a:p>
            <a:pPr marL="0" lvl="0" indent="0" algn="ctr"/>
            <a:r>
              <a:rPr lang="th-TH" sz="9700" dirty="0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เหตุการสำคัญ</a:t>
            </a:r>
            <a:endParaRPr lang="en-US" sz="9700" dirty="0">
              <a:solidFill>
                <a:srgbClr val="322222"/>
              </a:solidFill>
              <a:latin typeface="เอฟซี แคนดี้"/>
              <a:ea typeface="เอฟซี แคนดี้"/>
              <a:cs typeface="เอฟซี แคนดี้"/>
              <a:sym typeface="เอฟซี แคนดี้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F59F3FA-79BE-0548-C88F-FF9A6B7F8E9A}"/>
              </a:ext>
            </a:extLst>
          </p:cNvPr>
          <p:cNvSpPr txBox="1"/>
          <p:nvPr/>
        </p:nvSpPr>
        <p:spPr>
          <a:xfrm rot="-5066">
            <a:off x="6824125" y="1888108"/>
            <a:ext cx="487272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th-TH" sz="4500" dirty="0">
                <a:solidFill>
                  <a:srgbClr val="322222"/>
                </a:solidFill>
                <a:latin typeface="เอฟซี แคนดี้" panose="020B0604020202020204" charset="-34"/>
                <a:ea typeface="เอฟซี แคนดี้"/>
                <a:cs typeface="เอฟซี แคนดี้" panose="020B0604020202020204" charset="-34"/>
                <a:sym typeface="เอฟซี แคนดี้"/>
              </a:rPr>
              <a:t>หน่วยการเรียนรู้ที่ 1</a:t>
            </a:r>
            <a:endParaRPr lang="en-US" sz="4500" dirty="0">
              <a:solidFill>
                <a:srgbClr val="322222"/>
              </a:solidFill>
              <a:latin typeface="เอฟซี แคนดี้" panose="020B0604020202020204" charset="-34"/>
              <a:ea typeface="เอฟซี แคนดี้"/>
              <a:cs typeface="เอฟซี แคนดี้" panose="020B0604020202020204" charset="-34"/>
              <a:sym typeface="เอฟซี แคนดี้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089FC79D-57F7-9B18-0BD3-6509D47A3452}"/>
              </a:ext>
            </a:extLst>
          </p:cNvPr>
          <p:cNvSpPr/>
          <p:nvPr/>
        </p:nvSpPr>
        <p:spPr>
          <a:xfrm>
            <a:off x="3886200" y="4862176"/>
            <a:ext cx="950390" cy="997785"/>
          </a:xfrm>
          <a:custGeom>
            <a:avLst/>
            <a:gdLst/>
            <a:ahLst/>
            <a:cxnLst/>
            <a:rect l="l" t="t" r="r" b="b"/>
            <a:pathLst>
              <a:path w="950390" h="997785">
                <a:moveTo>
                  <a:pt x="0" y="0"/>
                </a:moveTo>
                <a:lnTo>
                  <a:pt x="950391" y="0"/>
                </a:lnTo>
                <a:lnTo>
                  <a:pt x="950391" y="997785"/>
                </a:lnTo>
                <a:lnTo>
                  <a:pt x="0" y="9977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B27BB8E5-6AAA-6C56-372F-29870CA2D8CE}"/>
              </a:ext>
            </a:extLst>
          </p:cNvPr>
          <p:cNvSpPr/>
          <p:nvPr/>
        </p:nvSpPr>
        <p:spPr>
          <a:xfrm>
            <a:off x="4361395" y="5531252"/>
            <a:ext cx="1057552" cy="1110291"/>
          </a:xfrm>
          <a:custGeom>
            <a:avLst/>
            <a:gdLst/>
            <a:ahLst/>
            <a:cxnLst/>
            <a:rect l="l" t="t" r="r" b="b"/>
            <a:pathLst>
              <a:path w="1057552" h="1110291">
                <a:moveTo>
                  <a:pt x="0" y="0"/>
                </a:moveTo>
                <a:lnTo>
                  <a:pt x="1057552" y="0"/>
                </a:lnTo>
                <a:lnTo>
                  <a:pt x="1057552" y="1110291"/>
                </a:lnTo>
                <a:lnTo>
                  <a:pt x="0" y="1110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77E466FA-E4BB-ED3B-4267-DAC563602E0C}"/>
              </a:ext>
            </a:extLst>
          </p:cNvPr>
          <p:cNvSpPr/>
          <p:nvPr/>
        </p:nvSpPr>
        <p:spPr>
          <a:xfrm rot="209812">
            <a:off x="13101180" y="4784187"/>
            <a:ext cx="4489014" cy="5679454"/>
          </a:xfrm>
          <a:custGeom>
            <a:avLst/>
            <a:gdLst/>
            <a:ahLst/>
            <a:cxnLst/>
            <a:rect l="l" t="t" r="r" b="b"/>
            <a:pathLst>
              <a:path w="1935832" h="2517039">
                <a:moveTo>
                  <a:pt x="0" y="0"/>
                </a:moveTo>
                <a:lnTo>
                  <a:pt x="1935831" y="0"/>
                </a:lnTo>
                <a:lnTo>
                  <a:pt x="1935831" y="2517038"/>
                </a:lnTo>
                <a:lnTo>
                  <a:pt x="0" y="25170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รูปภาพ 1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A41FC4CE-AD95-5CB8-570B-DE1FBE7A0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8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  <p:bldP spid="10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1F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A9F5C654-2F5A-6D51-246A-38C3535F964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33" t="-36832" r="-18790" b="-45792"/>
            </a:stretch>
          </a:blipFill>
        </p:spPr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9B913403-63D0-EDBA-FA39-AD8356F584F9}"/>
              </a:ext>
            </a:extLst>
          </p:cNvPr>
          <p:cNvGrpSpPr/>
          <p:nvPr/>
        </p:nvGrpSpPr>
        <p:grpSpPr>
          <a:xfrm rot="16200000">
            <a:off x="1790700" y="-1524000"/>
            <a:ext cx="3124200" cy="6705600"/>
            <a:chOff x="0" y="0"/>
            <a:chExt cx="660400" cy="113429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E62464EE-E236-7F98-2C77-634CE502DCC3}"/>
                </a:ext>
              </a:extLst>
            </p:cNvPr>
            <p:cNvSpPr/>
            <p:nvPr/>
          </p:nvSpPr>
          <p:spPr>
            <a:xfrm>
              <a:off x="0" y="0"/>
              <a:ext cx="660400" cy="1134291"/>
            </a:xfrm>
            <a:custGeom>
              <a:avLst/>
              <a:gdLst/>
              <a:ahLst/>
              <a:cxnLst/>
              <a:rect l="l" t="t" r="r" b="b"/>
              <a:pathLst>
                <a:path w="660400" h="1134291">
                  <a:moveTo>
                    <a:pt x="220252" y="1115222"/>
                  </a:moveTo>
                  <a:cubicBezTo>
                    <a:pt x="254109" y="1126736"/>
                    <a:pt x="292600" y="1134291"/>
                    <a:pt x="330378" y="1134291"/>
                  </a:cubicBezTo>
                  <a:cubicBezTo>
                    <a:pt x="368157" y="1134291"/>
                    <a:pt x="404509" y="1127814"/>
                    <a:pt x="438009" y="1116300"/>
                  </a:cubicBezTo>
                  <a:cubicBezTo>
                    <a:pt x="438723" y="1115941"/>
                    <a:pt x="439435" y="1115941"/>
                    <a:pt x="440148" y="1115581"/>
                  </a:cubicBezTo>
                  <a:cubicBezTo>
                    <a:pt x="565955" y="1069526"/>
                    <a:pt x="658618" y="947912"/>
                    <a:pt x="660400" y="79864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98055"/>
                  </a:lnTo>
                  <a:cubicBezTo>
                    <a:pt x="1782" y="948631"/>
                    <a:pt x="93019" y="1070246"/>
                    <a:pt x="220252" y="1115222"/>
                  </a:cubicBezTo>
                  <a:close/>
                </a:path>
              </a:pathLst>
            </a:custGeom>
            <a:solidFill>
              <a:srgbClr val="271F1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1DAD13AC-0497-B1D4-28E7-5805A5943CEE}"/>
                </a:ext>
              </a:extLst>
            </p:cNvPr>
            <p:cNvSpPr txBox="1"/>
            <p:nvPr/>
          </p:nvSpPr>
          <p:spPr>
            <a:xfrm>
              <a:off x="0" y="-38100"/>
              <a:ext cx="660400" cy="1045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376DAD4-81F0-6423-DE2F-F51ECE6C9AC8}"/>
              </a:ext>
            </a:extLst>
          </p:cNvPr>
          <p:cNvSpPr txBox="1"/>
          <p:nvPr/>
        </p:nvSpPr>
        <p:spPr>
          <a:xfrm>
            <a:off x="389737" y="874691"/>
            <a:ext cx="5790312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ขั้นตอนที่ ๑ : </a:t>
            </a:r>
          </a:p>
          <a:p>
            <a: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การกำหนดเป้าหมาย</a:t>
            </a:r>
          </a:p>
          <a:p>
            <a: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หรือประเด็นคำถามที่่ต้องการศึกษา </a:t>
            </a:r>
            <a:endParaRPr lang="en-US" sz="3200" dirty="0">
              <a:solidFill>
                <a:schemeClr val="bg1"/>
              </a:solidFill>
              <a:latin typeface="ThankYouThin" panose="00000500000000000000" pitchFamily="2" charset="-34"/>
              <a:cs typeface="ThankYouThin" panose="00000500000000000000" pitchFamily="2" charset="-34"/>
            </a:endParaRPr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9918573C-F795-439B-EA4D-B4D71F3D104E}"/>
              </a:ext>
            </a:extLst>
          </p:cNvPr>
          <p:cNvSpPr/>
          <p:nvPr/>
        </p:nvSpPr>
        <p:spPr>
          <a:xfrm>
            <a:off x="821787" y="4722145"/>
            <a:ext cx="1219200" cy="1219200"/>
          </a:xfrm>
          <a:prstGeom prst="ellipse">
            <a:avLst/>
          </a:prstGeom>
          <a:solidFill>
            <a:srgbClr val="271F1F"/>
          </a:solidFill>
          <a:ln w="57150">
            <a:solidFill>
              <a:srgbClr val="A66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latin typeface="เอฟซี แคนดี้" panose="020B0604020202020204" charset="-34"/>
                <a:cs typeface="เอฟซี แคนดี้" panose="020B0604020202020204" charset="-34"/>
              </a:rPr>
              <a:t>๑.๑</a:t>
            </a:r>
            <a:endParaRPr lang="en-US" sz="3600" dirty="0">
              <a:latin typeface="เอฟซี แคนดี้" panose="020B0604020202020204" charset="-34"/>
              <a:cs typeface="เอฟซี แคนดี้" panose="020B0604020202020204" charset="-34"/>
            </a:endParaRPr>
          </a:p>
        </p:txBody>
      </p:sp>
      <p:sp>
        <p:nvSpPr>
          <p:cNvPr id="11" name="วงรี 10">
            <a:extLst>
              <a:ext uri="{FF2B5EF4-FFF2-40B4-BE49-F238E27FC236}">
                <a16:creationId xmlns:a16="http://schemas.microsoft.com/office/drawing/2014/main" id="{4592E6E0-B9EB-7070-84BB-3C6A66C43B02}"/>
              </a:ext>
            </a:extLst>
          </p:cNvPr>
          <p:cNvSpPr/>
          <p:nvPr/>
        </p:nvSpPr>
        <p:spPr>
          <a:xfrm>
            <a:off x="824132" y="7085240"/>
            <a:ext cx="1219200" cy="1219200"/>
          </a:xfrm>
          <a:prstGeom prst="ellipse">
            <a:avLst/>
          </a:prstGeom>
          <a:solidFill>
            <a:srgbClr val="271F1F"/>
          </a:solidFill>
          <a:ln w="57150">
            <a:solidFill>
              <a:srgbClr val="A66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latin typeface="เอฟซี แคนดี้" panose="020B0604020202020204" charset="-34"/>
                <a:cs typeface="เอฟซี แคนดี้" panose="020B0604020202020204" charset="-34"/>
              </a:rPr>
              <a:t>๑.๒</a:t>
            </a:r>
            <a:endParaRPr lang="en-US" sz="3600" dirty="0">
              <a:latin typeface="เอฟซี แคนดี้" panose="020B0604020202020204" charset="-34"/>
              <a:cs typeface="เอฟซี แคนดี้" panose="020B0604020202020204" charset="-34"/>
            </a:endParaRP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id="{D6C1B228-9456-6EE0-352C-F1F1A377D658}"/>
              </a:ext>
            </a:extLst>
          </p:cNvPr>
          <p:cNvSpPr/>
          <p:nvPr/>
        </p:nvSpPr>
        <p:spPr>
          <a:xfrm>
            <a:off x="9592408" y="2978897"/>
            <a:ext cx="1219200" cy="1219200"/>
          </a:xfrm>
          <a:prstGeom prst="ellipse">
            <a:avLst/>
          </a:prstGeom>
          <a:solidFill>
            <a:srgbClr val="271F1F"/>
          </a:solidFill>
          <a:ln w="57150">
            <a:solidFill>
              <a:srgbClr val="A66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latin typeface="เอฟซี แคนดี้" panose="020B0604020202020204" charset="-34"/>
                <a:cs typeface="เอฟซี แคนดี้" panose="020B0604020202020204" charset="-34"/>
              </a:rPr>
              <a:t>๑.๓</a:t>
            </a:r>
            <a:endParaRPr lang="en-US" sz="3600" dirty="0">
              <a:latin typeface="เอฟซี แคนดี้" panose="020B0604020202020204" charset="-34"/>
              <a:cs typeface="เอฟซี แคนดี้" panose="020B0604020202020204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C3C50BF8-78E6-2532-0910-DA33B045DA61}"/>
              </a:ext>
            </a:extLst>
          </p:cNvPr>
          <p:cNvSpPr txBox="1"/>
          <p:nvPr/>
        </p:nvSpPr>
        <p:spPr>
          <a:xfrm>
            <a:off x="2284981" y="4757298"/>
            <a:ext cx="73367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ประเทศตะวันตกชาติแรกที่ส่งคณะทูตมาเจริญสัมพันธไมตรี</a:t>
            </a:r>
            <a:b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กับไทยในสมัยรัตนโกสินทร์ คือ ชาติใด เมื่อไร รัชสมัยใด </a:t>
            </a:r>
            <a:b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และเพราะเหตุใด </a:t>
            </a:r>
            <a:endParaRPr lang="en-US" sz="3600" dirty="0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1D193500-9B3A-882A-52CF-6A05D84D2CFC}"/>
              </a:ext>
            </a:extLst>
          </p:cNvPr>
          <p:cNvSpPr txBox="1"/>
          <p:nvPr/>
        </p:nvSpPr>
        <p:spPr>
          <a:xfrm>
            <a:off x="2277948" y="7085240"/>
            <a:ext cx="69883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ทำไมประเทศตะวันตกจึงต้องการมีสัมพันธไมตรี</a:t>
            </a:r>
            <a:b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กับไทยในสมัยรัตนโกสินทร์ตอนต้น (รัชกาลที่ ๑-๓)</a:t>
            </a:r>
            <a:endParaRPr lang="en-US" sz="3600" dirty="0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EDD1E734-83FD-6F63-0057-DF7C05463575}"/>
              </a:ext>
            </a:extLst>
          </p:cNvPr>
          <p:cNvSpPr txBox="1"/>
          <p:nvPr/>
        </p:nvSpPr>
        <p:spPr>
          <a:xfrm>
            <a:off x="11036845" y="3151882"/>
            <a:ext cx="7519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เพราะเหตุใดไทยในสมัยรัตนโกสินทร์ตอนต้น</a:t>
            </a: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จึงมีสัมพันธไมตรีกับประเทศตะวันตก</a:t>
            </a:r>
            <a:endParaRPr lang="en-US" sz="3600" dirty="0"/>
          </a:p>
        </p:txBody>
      </p:sp>
      <p:sp>
        <p:nvSpPr>
          <p:cNvPr id="17" name="วงรี 16">
            <a:extLst>
              <a:ext uri="{FF2B5EF4-FFF2-40B4-BE49-F238E27FC236}">
                <a16:creationId xmlns:a16="http://schemas.microsoft.com/office/drawing/2014/main" id="{F66389B5-D7D4-7DAE-DFDF-95CC0F8DB282}"/>
              </a:ext>
            </a:extLst>
          </p:cNvPr>
          <p:cNvSpPr/>
          <p:nvPr/>
        </p:nvSpPr>
        <p:spPr>
          <a:xfrm>
            <a:off x="9621716" y="5496031"/>
            <a:ext cx="1219200" cy="1219200"/>
          </a:xfrm>
          <a:prstGeom prst="ellipse">
            <a:avLst/>
          </a:prstGeom>
          <a:solidFill>
            <a:srgbClr val="271F1F"/>
          </a:solidFill>
          <a:ln w="57150">
            <a:solidFill>
              <a:srgbClr val="A66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latin typeface="เอฟซี แคนดี้" panose="020B0604020202020204" charset="-34"/>
                <a:cs typeface="เอฟซี แคนดี้" panose="020B0604020202020204" charset="-34"/>
              </a:rPr>
              <a:t>๑.๔</a:t>
            </a:r>
            <a:endParaRPr lang="en-US" sz="3600" dirty="0">
              <a:latin typeface="เอฟซี แคนดี้" panose="020B0604020202020204" charset="-34"/>
              <a:cs typeface="เอฟซี แคนดี้" panose="020B0604020202020204" charset="-34"/>
            </a:endParaRPr>
          </a:p>
        </p:txBody>
      </p:sp>
      <p:sp>
        <p:nvSpPr>
          <p:cNvPr id="18" name="วงรี 17">
            <a:extLst>
              <a:ext uri="{FF2B5EF4-FFF2-40B4-BE49-F238E27FC236}">
                <a16:creationId xmlns:a16="http://schemas.microsoft.com/office/drawing/2014/main" id="{65517E72-E279-2E07-2C85-D5D0AFB9EC48}"/>
              </a:ext>
            </a:extLst>
          </p:cNvPr>
          <p:cNvSpPr/>
          <p:nvPr/>
        </p:nvSpPr>
        <p:spPr>
          <a:xfrm>
            <a:off x="9607648" y="7916722"/>
            <a:ext cx="1219200" cy="1219200"/>
          </a:xfrm>
          <a:prstGeom prst="ellipse">
            <a:avLst/>
          </a:prstGeom>
          <a:solidFill>
            <a:srgbClr val="271F1F"/>
          </a:solidFill>
          <a:ln w="57150">
            <a:solidFill>
              <a:srgbClr val="A66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latin typeface="เอฟซี แคนดี้" panose="020B0604020202020204" charset="-34"/>
                <a:cs typeface="เอฟซี แคนดี้" panose="020B0604020202020204" charset="-34"/>
              </a:rPr>
              <a:t>๑.๕</a:t>
            </a:r>
            <a:endParaRPr lang="en-US" sz="3600" dirty="0">
              <a:latin typeface="เอฟซี แคนดี้" panose="020B0604020202020204" charset="-34"/>
              <a:cs typeface="เอฟซี แคนดี้" panose="020B0604020202020204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34EECE87-F645-708D-5344-78A7DD40787C}"/>
              </a:ext>
            </a:extLst>
          </p:cNvPr>
          <p:cNvSpPr txBox="1"/>
          <p:nvPr/>
        </p:nvSpPr>
        <p:spPr>
          <a:xfrm>
            <a:off x="11054430" y="5496031"/>
            <a:ext cx="69883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ลักษณะของสัมพันธไมตรีของไทยกับประเทศตะวันตก</a:t>
            </a: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ในสมัยรัตนโกสินทร์ตอนต้น เป็นอย่างไร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9C047324-4D91-46D2-02D4-5637376DFAF0}"/>
              </a:ext>
            </a:extLst>
          </p:cNvPr>
          <p:cNvSpPr txBox="1"/>
          <p:nvPr/>
        </p:nvSpPr>
        <p:spPr>
          <a:xfrm>
            <a:off x="11176784" y="7866309"/>
            <a:ext cx="69883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รูปแบบการค้าของไทยกับประเทศตะวันตก</a:t>
            </a: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ในสมัยรัตนโกสินทร์ตอนต้นเป็นอย่างไร</a:t>
            </a: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B02B407C-8443-771E-1A7F-DFC1D4D09592}"/>
              </a:ext>
            </a:extLst>
          </p:cNvPr>
          <p:cNvSpPr/>
          <p:nvPr/>
        </p:nvSpPr>
        <p:spPr>
          <a:xfrm>
            <a:off x="3962400" y="797256"/>
            <a:ext cx="1710500" cy="1327286"/>
          </a:xfrm>
          <a:custGeom>
            <a:avLst/>
            <a:gdLst/>
            <a:ahLst/>
            <a:cxnLst/>
            <a:rect l="l" t="t" r="r" b="b"/>
            <a:pathLst>
              <a:path w="1275946" h="1025421">
                <a:moveTo>
                  <a:pt x="0" y="0"/>
                </a:moveTo>
                <a:lnTo>
                  <a:pt x="1275945" y="0"/>
                </a:lnTo>
                <a:lnTo>
                  <a:pt x="1275945" y="1025421"/>
                </a:lnTo>
                <a:lnTo>
                  <a:pt x="0" y="10254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6" descr="หน้าแรก - บริษัท สำนักพิมพ์เอมพันธ์ จำกัด [Aimphan Press Co.,LTD.]">
            <a:extLst>
              <a:ext uri="{FF2B5EF4-FFF2-40B4-BE49-F238E27FC236}">
                <a16:creationId xmlns:a16="http://schemas.microsoft.com/office/drawing/2014/main" id="{03329CCF-02E2-4302-035A-6A78C7F1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274638"/>
            <a:ext cx="1066800" cy="6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0A76EB51-94AC-DAAE-F7AF-0F22493F6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10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1F1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3FA969-A5CC-F63D-BE5A-C82209CA6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A82B9119-AD3C-967A-07D6-CB0261E238E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33" t="-36832" r="-18790" b="-45792"/>
            </a:stretch>
          </a:blipFill>
        </p:spPr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46EF2F55-0C95-AEE4-8B89-B79D1ECB36B4}"/>
              </a:ext>
            </a:extLst>
          </p:cNvPr>
          <p:cNvGrpSpPr/>
          <p:nvPr/>
        </p:nvGrpSpPr>
        <p:grpSpPr>
          <a:xfrm rot="16200000">
            <a:off x="1885950" y="-1885950"/>
            <a:ext cx="2933700" cy="6705600"/>
            <a:chOff x="0" y="0"/>
            <a:chExt cx="660400" cy="113429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E88A9CD6-25DD-0783-2389-D12505453BDB}"/>
                </a:ext>
              </a:extLst>
            </p:cNvPr>
            <p:cNvSpPr/>
            <p:nvPr/>
          </p:nvSpPr>
          <p:spPr>
            <a:xfrm>
              <a:off x="0" y="0"/>
              <a:ext cx="660400" cy="1134291"/>
            </a:xfrm>
            <a:custGeom>
              <a:avLst/>
              <a:gdLst/>
              <a:ahLst/>
              <a:cxnLst/>
              <a:rect l="l" t="t" r="r" b="b"/>
              <a:pathLst>
                <a:path w="660400" h="1134291">
                  <a:moveTo>
                    <a:pt x="220252" y="1115222"/>
                  </a:moveTo>
                  <a:cubicBezTo>
                    <a:pt x="254109" y="1126736"/>
                    <a:pt x="292600" y="1134291"/>
                    <a:pt x="330378" y="1134291"/>
                  </a:cubicBezTo>
                  <a:cubicBezTo>
                    <a:pt x="368157" y="1134291"/>
                    <a:pt x="404509" y="1127814"/>
                    <a:pt x="438009" y="1116300"/>
                  </a:cubicBezTo>
                  <a:cubicBezTo>
                    <a:pt x="438723" y="1115941"/>
                    <a:pt x="439435" y="1115941"/>
                    <a:pt x="440148" y="1115581"/>
                  </a:cubicBezTo>
                  <a:cubicBezTo>
                    <a:pt x="565955" y="1069526"/>
                    <a:pt x="658618" y="947912"/>
                    <a:pt x="660400" y="79864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98055"/>
                  </a:lnTo>
                  <a:cubicBezTo>
                    <a:pt x="1782" y="948631"/>
                    <a:pt x="93019" y="1070246"/>
                    <a:pt x="220252" y="1115222"/>
                  </a:cubicBezTo>
                  <a:close/>
                </a:path>
              </a:pathLst>
            </a:custGeom>
            <a:solidFill>
              <a:srgbClr val="141D1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8CF0D54B-70D6-68ED-3FBA-D519D887E230}"/>
                </a:ext>
              </a:extLst>
            </p:cNvPr>
            <p:cNvSpPr txBox="1"/>
            <p:nvPr/>
          </p:nvSpPr>
          <p:spPr>
            <a:xfrm>
              <a:off x="0" y="-38100"/>
              <a:ext cx="660400" cy="1045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2610C16A-3CB9-E623-3A34-5F7A0ED952FA}"/>
              </a:ext>
            </a:extLst>
          </p:cNvPr>
          <p:cNvSpPr txBox="1"/>
          <p:nvPr/>
        </p:nvSpPr>
        <p:spPr>
          <a:xfrm>
            <a:off x="252403" y="439817"/>
            <a:ext cx="5790312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ขั้นตอนที่ ๒ : </a:t>
            </a:r>
          </a:p>
          <a:p>
            <a: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การค้นหาและรวบรวม</a:t>
            </a:r>
          </a:p>
          <a:p>
            <a: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หลักฐานทางประวัติศาสตร์</a:t>
            </a:r>
            <a:endParaRPr lang="en-US" sz="3200" dirty="0">
              <a:solidFill>
                <a:schemeClr val="bg1"/>
              </a:solidFill>
              <a:latin typeface="ThankYouThin" panose="00000500000000000000" pitchFamily="2" charset="-34"/>
              <a:cs typeface="ThankYouThin" panose="00000500000000000000" pitchFamily="2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50F98AF9-DB73-67D7-1C86-87DB0A40B366}"/>
              </a:ext>
            </a:extLst>
          </p:cNvPr>
          <p:cNvSpPr txBox="1"/>
          <p:nvPr/>
        </p:nvSpPr>
        <p:spPr>
          <a:xfrm>
            <a:off x="826728" y="8286570"/>
            <a:ext cx="460596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พระราชพงศาวดารกรุงรัตนโกสินทร์ </a:t>
            </a:r>
          </a:p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รัชกาลที่ ๑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34EF8167-9A79-D96C-818A-198949F28014}"/>
              </a:ext>
            </a:extLst>
          </p:cNvPr>
          <p:cNvSpPr txBox="1"/>
          <p:nvPr/>
        </p:nvSpPr>
        <p:spPr>
          <a:xfrm>
            <a:off x="6841019" y="8230366"/>
            <a:ext cx="460596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พระราชพงศาวดารกรุงรัตนโกสินทร์ </a:t>
            </a:r>
          </a:p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รัชกาลที่ ๒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819DFCC2-B784-E4E7-646A-7BEDD0AF34B0}"/>
              </a:ext>
            </a:extLst>
          </p:cNvPr>
          <p:cNvSpPr txBox="1"/>
          <p:nvPr/>
        </p:nvSpPr>
        <p:spPr>
          <a:xfrm>
            <a:off x="12513523" y="8230365"/>
            <a:ext cx="460596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พระราชพงศาวดารกรุงรัตนโกสินทร์ </a:t>
            </a:r>
          </a:p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รัชกาลที่ ๓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FD75ED10-92D0-F854-87CD-58276522B81A}"/>
              </a:ext>
            </a:extLst>
          </p:cNvPr>
          <p:cNvSpPr/>
          <p:nvPr/>
        </p:nvSpPr>
        <p:spPr>
          <a:xfrm>
            <a:off x="4278663" y="410861"/>
            <a:ext cx="1723623" cy="2073437"/>
          </a:xfrm>
          <a:custGeom>
            <a:avLst/>
            <a:gdLst/>
            <a:ahLst/>
            <a:cxnLst/>
            <a:rect l="l" t="t" r="r" b="b"/>
            <a:pathLst>
              <a:path w="1157624" h="1530743">
                <a:moveTo>
                  <a:pt x="0" y="0"/>
                </a:moveTo>
                <a:lnTo>
                  <a:pt x="1157624" y="0"/>
                </a:lnTo>
                <a:lnTo>
                  <a:pt x="1157624" y="1530743"/>
                </a:lnTo>
                <a:lnTo>
                  <a:pt x="0" y="15307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1" name="Picture 6" descr="หน้าแรก - บริษัท สำนักพิมพ์เอมพันธ์ จำกัด [Aimphan Press Co.,LTD.]">
            <a:extLst>
              <a:ext uri="{FF2B5EF4-FFF2-40B4-BE49-F238E27FC236}">
                <a16:creationId xmlns:a16="http://schemas.microsoft.com/office/drawing/2014/main" id="{5F6A66A4-A990-0BAD-6D22-B1B704ED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274638"/>
            <a:ext cx="1066800" cy="6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ECA9FA37-0B06-7561-A71E-CCAEC6579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22" y="2969423"/>
            <a:ext cx="3711039" cy="5090784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3960B80-1645-6A12-244D-A755EFD68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83" y="3031907"/>
            <a:ext cx="3596853" cy="5143500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C43CF694-5FD4-F3CE-6529-62ABA9AFF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361" y="2969423"/>
            <a:ext cx="3711039" cy="5090784"/>
          </a:xfrm>
          <a:prstGeom prst="rect">
            <a:avLst/>
          </a:prstGeom>
        </p:spPr>
      </p:pic>
      <p:pic>
        <p:nvPicPr>
          <p:cNvPr id="5" name="รูปภาพ 4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9AE4B6FE-6B2C-A33E-CE6C-898E1363D2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14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1F1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FBCF7C-2395-8703-7DC7-9D645A34B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D84E78D3-5D06-3CA0-5460-4A1AFE58D87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33" t="-36832" r="-18790" b="-45792"/>
            </a:stretch>
          </a:blipFill>
        </p:spPr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20E02454-7676-7645-A5A0-C8913702D87B}"/>
              </a:ext>
            </a:extLst>
          </p:cNvPr>
          <p:cNvGrpSpPr/>
          <p:nvPr/>
        </p:nvGrpSpPr>
        <p:grpSpPr>
          <a:xfrm rot="16200000">
            <a:off x="1790700" y="-1790700"/>
            <a:ext cx="3124200" cy="6705600"/>
            <a:chOff x="0" y="0"/>
            <a:chExt cx="660400" cy="113429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B74831D6-443D-E8DA-6A99-C02CDCEE6645}"/>
                </a:ext>
              </a:extLst>
            </p:cNvPr>
            <p:cNvSpPr/>
            <p:nvPr/>
          </p:nvSpPr>
          <p:spPr>
            <a:xfrm>
              <a:off x="0" y="0"/>
              <a:ext cx="660400" cy="1134291"/>
            </a:xfrm>
            <a:custGeom>
              <a:avLst/>
              <a:gdLst/>
              <a:ahLst/>
              <a:cxnLst/>
              <a:rect l="l" t="t" r="r" b="b"/>
              <a:pathLst>
                <a:path w="660400" h="1134291">
                  <a:moveTo>
                    <a:pt x="220252" y="1115222"/>
                  </a:moveTo>
                  <a:cubicBezTo>
                    <a:pt x="254109" y="1126736"/>
                    <a:pt x="292600" y="1134291"/>
                    <a:pt x="330378" y="1134291"/>
                  </a:cubicBezTo>
                  <a:cubicBezTo>
                    <a:pt x="368157" y="1134291"/>
                    <a:pt x="404509" y="1127814"/>
                    <a:pt x="438009" y="1116300"/>
                  </a:cubicBezTo>
                  <a:cubicBezTo>
                    <a:pt x="438723" y="1115941"/>
                    <a:pt x="439435" y="1115941"/>
                    <a:pt x="440148" y="1115581"/>
                  </a:cubicBezTo>
                  <a:cubicBezTo>
                    <a:pt x="565955" y="1069526"/>
                    <a:pt x="658618" y="947912"/>
                    <a:pt x="660400" y="79864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98055"/>
                  </a:lnTo>
                  <a:cubicBezTo>
                    <a:pt x="1782" y="948631"/>
                    <a:pt x="93019" y="1070246"/>
                    <a:pt x="220252" y="1115222"/>
                  </a:cubicBezTo>
                  <a:close/>
                </a:path>
              </a:pathLst>
            </a:custGeom>
            <a:solidFill>
              <a:srgbClr val="141D1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E465797B-A92D-F819-9342-7145AA11573C}"/>
                </a:ext>
              </a:extLst>
            </p:cNvPr>
            <p:cNvSpPr txBox="1"/>
            <p:nvPr/>
          </p:nvSpPr>
          <p:spPr>
            <a:xfrm>
              <a:off x="0" y="-38100"/>
              <a:ext cx="660400" cy="1045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EDA7A42-C14C-049B-51BD-9477F1848D08}"/>
              </a:ext>
            </a:extLst>
          </p:cNvPr>
          <p:cNvSpPr txBox="1"/>
          <p:nvPr/>
        </p:nvSpPr>
        <p:spPr>
          <a:xfrm>
            <a:off x="304800" y="607991"/>
            <a:ext cx="5790312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ขั้นตอนที่ ๒ : </a:t>
            </a:r>
          </a:p>
          <a:p>
            <a: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การค้นหาและรวบรวม</a:t>
            </a:r>
          </a:p>
          <a:p>
            <a: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หลักฐานทางประวัติศาสตร์</a:t>
            </a:r>
            <a:endParaRPr lang="en-US" sz="3200" dirty="0">
              <a:solidFill>
                <a:schemeClr val="bg1"/>
              </a:solidFill>
              <a:latin typeface="ThankYouThin" panose="00000500000000000000" pitchFamily="2" charset="-34"/>
              <a:cs typeface="ThankYouThin" panose="00000500000000000000" pitchFamily="2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24F80B98-3BEB-B42A-0098-563EA4FC1109}"/>
              </a:ext>
            </a:extLst>
          </p:cNvPr>
          <p:cNvSpPr txBox="1"/>
          <p:nvPr/>
        </p:nvSpPr>
        <p:spPr>
          <a:xfrm>
            <a:off x="563836" y="8143097"/>
            <a:ext cx="5577927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dirty="0"/>
              <a:t>หนังสือเรื่อง </a:t>
            </a:r>
            <a:r>
              <a:rPr lang="th-TH" sz="3600" b="1" dirty="0"/>
              <a:t>ตามรอยบันทึกชาวต่างชาติจากอ่าวสยาม สู่ลำน้ำเจ้าพระยา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E05442DB-786E-C8BE-9E32-F7C743E2F304}"/>
              </a:ext>
            </a:extLst>
          </p:cNvPr>
          <p:cNvSpPr txBox="1"/>
          <p:nvPr/>
        </p:nvSpPr>
        <p:spPr>
          <a:xfrm>
            <a:off x="6603481" y="8143097"/>
            <a:ext cx="5577927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dirty="0"/>
              <a:t>หนังสือเรื่อง </a:t>
            </a:r>
            <a:r>
              <a:rPr lang="th-TH" sz="3600" b="1" dirty="0"/>
              <a:t>สู่ราชสำนักสยาม บันทึกการเดินทางของคณะทูตจากข้าหลวงใหญ่แห่งอินเดียถึงราชสำนักสยามและญวน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2002ACAA-EB2B-4C3D-E6E4-8C7462FF0438}"/>
              </a:ext>
            </a:extLst>
          </p:cNvPr>
          <p:cNvSpPr txBox="1"/>
          <p:nvPr/>
        </p:nvSpPr>
        <p:spPr>
          <a:xfrm>
            <a:off x="12405273" y="8143097"/>
            <a:ext cx="5577927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dirty="0"/>
              <a:t>หนังสือเรื่อง </a:t>
            </a:r>
            <a:r>
              <a:rPr lang="th-TH" sz="3600" b="1" dirty="0"/>
              <a:t>รวมเรื่องแปลหนังสือและเอกสารทางประวัติศาสตร์</a:t>
            </a:r>
            <a:br>
              <a:rPr lang="th-TH" sz="3600" b="1" dirty="0"/>
            </a:br>
            <a:r>
              <a:rPr lang="th-TH" sz="3600" b="1" dirty="0"/>
              <a:t>ชุดที่ ๑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C151372B-BC28-BB38-CF9F-BD9FB803AC58}"/>
              </a:ext>
            </a:extLst>
          </p:cNvPr>
          <p:cNvSpPr/>
          <p:nvPr/>
        </p:nvSpPr>
        <p:spPr>
          <a:xfrm>
            <a:off x="4272567" y="595644"/>
            <a:ext cx="1723623" cy="2073437"/>
          </a:xfrm>
          <a:custGeom>
            <a:avLst/>
            <a:gdLst/>
            <a:ahLst/>
            <a:cxnLst/>
            <a:rect l="l" t="t" r="r" b="b"/>
            <a:pathLst>
              <a:path w="1157624" h="1530743">
                <a:moveTo>
                  <a:pt x="0" y="0"/>
                </a:moveTo>
                <a:lnTo>
                  <a:pt x="1157624" y="0"/>
                </a:lnTo>
                <a:lnTo>
                  <a:pt x="1157624" y="1530743"/>
                </a:lnTo>
                <a:lnTo>
                  <a:pt x="0" y="15307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6" descr="หน้าแรก - บริษัท สำนักพิมพ์เอมพันธ์ จำกัด [Aimphan Press Co.,LTD.]">
            <a:extLst>
              <a:ext uri="{FF2B5EF4-FFF2-40B4-BE49-F238E27FC236}">
                <a16:creationId xmlns:a16="http://schemas.microsoft.com/office/drawing/2014/main" id="{7498AD3F-5D35-E7D1-F928-B73F0C45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274638"/>
            <a:ext cx="1066800" cy="6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42EDC61-FD25-6081-AC88-758B47818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423" y="3288720"/>
            <a:ext cx="3378473" cy="4619573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054D583C-838D-164C-C617-9C3CDFDC58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3340217"/>
            <a:ext cx="3378473" cy="4608871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2DE7C4E8-53EE-0F1D-2E3E-7A848DAB2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9" y="3288721"/>
            <a:ext cx="3378473" cy="4699000"/>
          </a:xfrm>
          <a:prstGeom prst="rect">
            <a:avLst/>
          </a:prstGeom>
        </p:spPr>
      </p:pic>
      <p:pic>
        <p:nvPicPr>
          <p:cNvPr id="5" name="รูปภาพ 4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DB5D05CC-0BD1-30DC-D32E-16F3EF566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33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1F1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F9B4EB-1FD8-49B9-A3E7-D0E71A745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B04C897B-C719-4B83-38E9-12FA9199B5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33" t="-36832" r="-18790" b="-45792"/>
            </a:stretch>
          </a:blipFill>
        </p:spPr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499499B4-4A9B-AB59-B59B-70E65012CD95}"/>
              </a:ext>
            </a:extLst>
          </p:cNvPr>
          <p:cNvGrpSpPr/>
          <p:nvPr/>
        </p:nvGrpSpPr>
        <p:grpSpPr>
          <a:xfrm rot="16200000">
            <a:off x="1820418" y="-1847850"/>
            <a:ext cx="3009900" cy="6705600"/>
            <a:chOff x="0" y="0"/>
            <a:chExt cx="660400" cy="113429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43FC8F13-F342-D000-6FCB-8BAE1539BA8E}"/>
                </a:ext>
              </a:extLst>
            </p:cNvPr>
            <p:cNvSpPr/>
            <p:nvPr/>
          </p:nvSpPr>
          <p:spPr>
            <a:xfrm>
              <a:off x="0" y="0"/>
              <a:ext cx="660400" cy="1134291"/>
            </a:xfrm>
            <a:custGeom>
              <a:avLst/>
              <a:gdLst/>
              <a:ahLst/>
              <a:cxnLst/>
              <a:rect l="l" t="t" r="r" b="b"/>
              <a:pathLst>
                <a:path w="660400" h="1134291">
                  <a:moveTo>
                    <a:pt x="220252" y="1115222"/>
                  </a:moveTo>
                  <a:cubicBezTo>
                    <a:pt x="254109" y="1126736"/>
                    <a:pt x="292600" y="1134291"/>
                    <a:pt x="330378" y="1134291"/>
                  </a:cubicBezTo>
                  <a:cubicBezTo>
                    <a:pt x="368157" y="1134291"/>
                    <a:pt x="404509" y="1127814"/>
                    <a:pt x="438009" y="1116300"/>
                  </a:cubicBezTo>
                  <a:cubicBezTo>
                    <a:pt x="438723" y="1115941"/>
                    <a:pt x="439435" y="1115941"/>
                    <a:pt x="440148" y="1115581"/>
                  </a:cubicBezTo>
                  <a:cubicBezTo>
                    <a:pt x="565955" y="1069526"/>
                    <a:pt x="658618" y="947912"/>
                    <a:pt x="660400" y="79864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98055"/>
                  </a:lnTo>
                  <a:cubicBezTo>
                    <a:pt x="1782" y="948631"/>
                    <a:pt x="93019" y="1070246"/>
                    <a:pt x="220252" y="1115222"/>
                  </a:cubicBezTo>
                  <a:close/>
                </a:path>
              </a:pathLst>
            </a:custGeom>
            <a:solidFill>
              <a:srgbClr val="141D1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89ED4809-A33E-2D6F-A69F-725070B1F42F}"/>
                </a:ext>
              </a:extLst>
            </p:cNvPr>
            <p:cNvSpPr txBox="1"/>
            <p:nvPr/>
          </p:nvSpPr>
          <p:spPr>
            <a:xfrm>
              <a:off x="0" y="-38100"/>
              <a:ext cx="660400" cy="1045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44E66A7-34A3-31A0-A551-70FFB7C05BCB}"/>
              </a:ext>
            </a:extLst>
          </p:cNvPr>
          <p:cNvSpPr txBox="1"/>
          <p:nvPr/>
        </p:nvSpPr>
        <p:spPr>
          <a:xfrm>
            <a:off x="275106" y="604573"/>
            <a:ext cx="5790312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ขั้นตอนที่ ๒ : </a:t>
            </a:r>
          </a:p>
          <a:p>
            <a: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การค้นหาและรวบรวม</a:t>
            </a:r>
          </a:p>
          <a:p>
            <a: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หลักฐานทางประวัติศาสตร์</a:t>
            </a:r>
            <a:endParaRPr lang="en-US" sz="3200" dirty="0">
              <a:solidFill>
                <a:schemeClr val="bg1"/>
              </a:solidFill>
              <a:latin typeface="ThankYouThin" panose="00000500000000000000" pitchFamily="2" charset="-34"/>
              <a:cs typeface="ThankYouThin" panose="00000500000000000000" pitchFamily="2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351E1E7C-9B5C-E9DB-BDF6-D6CCBFE6EC2F}"/>
              </a:ext>
            </a:extLst>
          </p:cNvPr>
          <p:cNvSpPr txBox="1"/>
          <p:nvPr/>
        </p:nvSpPr>
        <p:spPr>
          <a:xfrm>
            <a:off x="993823" y="8382468"/>
            <a:ext cx="4968327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dirty="0"/>
              <a:t>หนังสือเรื่อง </a:t>
            </a:r>
            <a:r>
              <a:rPr lang="th-TH" sz="3600" b="1" dirty="0"/>
              <a:t>๔๗๐ ปี สัมพันธไมตรีระหว่างไทยและ โปรตุเกส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0804A406-627B-EEC2-7A7F-2EA2B3CDEC65}"/>
              </a:ext>
            </a:extLst>
          </p:cNvPr>
          <p:cNvSpPr txBox="1"/>
          <p:nvPr/>
        </p:nvSpPr>
        <p:spPr>
          <a:xfrm>
            <a:off x="6659836" y="8230985"/>
            <a:ext cx="4968327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dirty="0"/>
              <a:t>หนังสือเรื่อง </a:t>
            </a:r>
            <a:r>
              <a:rPr lang="th-TH" sz="3600" b="1" dirty="0"/>
              <a:t>เส้นทางการค้าไทย ๘๐ ปี กระทรวงพาณิชย์ ๒๐ สิงหาคม </a:t>
            </a:r>
          </a:p>
          <a:p>
            <a:pPr algn="ctr"/>
            <a:r>
              <a:rPr lang="th-TH" sz="3600" b="1" dirty="0"/>
              <a:t>พ.ศ. ๒๕๔๓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7EBB88D9-9BC2-4B2B-4C45-EC443329C4D0}"/>
              </a:ext>
            </a:extLst>
          </p:cNvPr>
          <p:cNvSpPr txBox="1"/>
          <p:nvPr/>
        </p:nvSpPr>
        <p:spPr>
          <a:xfrm>
            <a:off x="12621987" y="8230985"/>
            <a:ext cx="4968327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dirty="0"/>
              <a:t>หนังสือเรื่อง </a:t>
            </a:r>
          </a:p>
          <a:p>
            <a:pPr algn="ctr"/>
            <a:r>
              <a:rPr lang="th-TH" sz="3600" b="1" dirty="0"/>
              <a:t>ใต้ร่มพระบารมี </a:t>
            </a:r>
            <a:r>
              <a:rPr lang="th-TH" sz="3600" b="1" dirty="0" err="1"/>
              <a:t>จั</a:t>
            </a:r>
            <a:r>
              <a:rPr lang="th-TH" sz="3600" b="1" dirty="0"/>
              <a:t>กรีนฤบดินทร์ </a:t>
            </a:r>
          </a:p>
          <a:p>
            <a:pPr algn="ctr"/>
            <a:r>
              <a:rPr lang="th-TH" sz="3600" b="1" dirty="0"/>
              <a:t>สยามินทรา</a:t>
            </a:r>
            <a:r>
              <a:rPr lang="th-TH" sz="3600" b="1" dirty="0" err="1"/>
              <a:t>ธิ</a:t>
            </a:r>
            <a:r>
              <a:rPr lang="th-TH" sz="3600" b="1" dirty="0"/>
              <a:t>ราช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D60FEB5E-F0AD-BB5D-7590-A5B434B15C5F}"/>
              </a:ext>
            </a:extLst>
          </p:cNvPr>
          <p:cNvSpPr/>
          <p:nvPr/>
        </p:nvSpPr>
        <p:spPr>
          <a:xfrm>
            <a:off x="4231191" y="619432"/>
            <a:ext cx="1723623" cy="2073437"/>
          </a:xfrm>
          <a:custGeom>
            <a:avLst/>
            <a:gdLst/>
            <a:ahLst/>
            <a:cxnLst/>
            <a:rect l="l" t="t" r="r" b="b"/>
            <a:pathLst>
              <a:path w="1157624" h="1530743">
                <a:moveTo>
                  <a:pt x="0" y="0"/>
                </a:moveTo>
                <a:lnTo>
                  <a:pt x="1157624" y="0"/>
                </a:lnTo>
                <a:lnTo>
                  <a:pt x="1157624" y="1530743"/>
                </a:lnTo>
                <a:lnTo>
                  <a:pt x="0" y="15307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dirty="0"/>
          </a:p>
        </p:txBody>
      </p:sp>
      <p:pic>
        <p:nvPicPr>
          <p:cNvPr id="21" name="Picture 6" descr="หน้าแรก - บริษัท สำนักพิมพ์เอมพันธ์ จำกัด [Aimphan Press Co.,LTD.]">
            <a:extLst>
              <a:ext uri="{FF2B5EF4-FFF2-40B4-BE49-F238E27FC236}">
                <a16:creationId xmlns:a16="http://schemas.microsoft.com/office/drawing/2014/main" id="{7DAE4E1A-936B-19C7-D3DA-8591B378E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274638"/>
            <a:ext cx="1066800" cy="6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43FC51D-3577-158F-05AD-AD46090A2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85" y="4820762"/>
            <a:ext cx="4801027" cy="2938272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5C854A8-9CF6-D18F-33EE-9E6491319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0" y="3173775"/>
            <a:ext cx="3278386" cy="482747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B5E4D263-73D4-C14A-5F3F-C2F2E099C6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98" y="3314701"/>
            <a:ext cx="3278386" cy="4946750"/>
          </a:xfrm>
          <a:prstGeom prst="rect">
            <a:avLst/>
          </a:prstGeom>
        </p:spPr>
      </p:pic>
      <p:pic>
        <p:nvPicPr>
          <p:cNvPr id="5" name="รูปภาพ 4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D3B72E14-8E86-ABAA-51B4-3E02CD1AEE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01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1F1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E59008-2BEE-2930-E466-C16D30A16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BD777A0B-2CC9-8CEB-ABAC-92B0627076C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33" t="-36832" r="-18790" b="-45792"/>
            </a:stretch>
          </a:blipFill>
        </p:spPr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7B13D8E4-E4FD-C76A-84A0-C3F5D0442500}"/>
              </a:ext>
            </a:extLst>
          </p:cNvPr>
          <p:cNvGrpSpPr/>
          <p:nvPr/>
        </p:nvGrpSpPr>
        <p:grpSpPr>
          <a:xfrm rot="16200000">
            <a:off x="1790700" y="-1818842"/>
            <a:ext cx="3124200" cy="6705600"/>
            <a:chOff x="0" y="0"/>
            <a:chExt cx="660400" cy="113429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516885A0-9789-F7A7-6CDC-35F87CA644B6}"/>
                </a:ext>
              </a:extLst>
            </p:cNvPr>
            <p:cNvSpPr/>
            <p:nvPr/>
          </p:nvSpPr>
          <p:spPr>
            <a:xfrm>
              <a:off x="0" y="0"/>
              <a:ext cx="660400" cy="1134291"/>
            </a:xfrm>
            <a:custGeom>
              <a:avLst/>
              <a:gdLst/>
              <a:ahLst/>
              <a:cxnLst/>
              <a:rect l="l" t="t" r="r" b="b"/>
              <a:pathLst>
                <a:path w="660400" h="1134291">
                  <a:moveTo>
                    <a:pt x="220252" y="1115222"/>
                  </a:moveTo>
                  <a:cubicBezTo>
                    <a:pt x="254109" y="1126736"/>
                    <a:pt x="292600" y="1134291"/>
                    <a:pt x="330378" y="1134291"/>
                  </a:cubicBezTo>
                  <a:cubicBezTo>
                    <a:pt x="368157" y="1134291"/>
                    <a:pt x="404509" y="1127814"/>
                    <a:pt x="438009" y="1116300"/>
                  </a:cubicBezTo>
                  <a:cubicBezTo>
                    <a:pt x="438723" y="1115941"/>
                    <a:pt x="439435" y="1115941"/>
                    <a:pt x="440148" y="1115581"/>
                  </a:cubicBezTo>
                  <a:cubicBezTo>
                    <a:pt x="565955" y="1069526"/>
                    <a:pt x="658618" y="947912"/>
                    <a:pt x="660400" y="79864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98055"/>
                  </a:lnTo>
                  <a:cubicBezTo>
                    <a:pt x="1782" y="948631"/>
                    <a:pt x="93019" y="1070246"/>
                    <a:pt x="220252" y="1115222"/>
                  </a:cubicBezTo>
                  <a:close/>
                </a:path>
              </a:pathLst>
            </a:custGeom>
            <a:solidFill>
              <a:srgbClr val="271F1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1F8CF220-93C6-7711-320E-5FBFB20EF789}"/>
                </a:ext>
              </a:extLst>
            </p:cNvPr>
            <p:cNvSpPr txBox="1"/>
            <p:nvPr/>
          </p:nvSpPr>
          <p:spPr>
            <a:xfrm>
              <a:off x="0" y="-38100"/>
              <a:ext cx="660400" cy="1045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27E7C22-9A71-D64F-6A3B-00D384B86459}"/>
              </a:ext>
            </a:extLst>
          </p:cNvPr>
          <p:cNvSpPr txBox="1"/>
          <p:nvPr/>
        </p:nvSpPr>
        <p:spPr>
          <a:xfrm>
            <a:off x="262775" y="350119"/>
            <a:ext cx="6180049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ขั้นตอนที่ ๓ : </a:t>
            </a:r>
          </a:p>
          <a:p>
            <a: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การวิเคราะห์หลักฐานทางประวัติศาสตร์</a:t>
            </a:r>
          </a:p>
          <a:p>
            <a: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และการตีความหลักฐาน</a:t>
            </a:r>
            <a:endParaRPr lang="en-US" sz="3200" dirty="0">
              <a:solidFill>
                <a:schemeClr val="bg1"/>
              </a:solidFill>
              <a:latin typeface="ThankYouThin" panose="00000500000000000000" pitchFamily="2" charset="-34"/>
              <a:cs typeface="ThankYouThin" panose="00000500000000000000" pitchFamily="2" charset="-34"/>
            </a:endParaRPr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D9F87550-8C70-AA07-D2F8-A0AA1D20C18C}"/>
              </a:ext>
            </a:extLst>
          </p:cNvPr>
          <p:cNvSpPr/>
          <p:nvPr/>
        </p:nvSpPr>
        <p:spPr>
          <a:xfrm>
            <a:off x="7687839" y="3485466"/>
            <a:ext cx="1219200" cy="1219200"/>
          </a:xfrm>
          <a:prstGeom prst="ellipse">
            <a:avLst/>
          </a:prstGeom>
          <a:solidFill>
            <a:srgbClr val="271F1F"/>
          </a:solidFill>
          <a:ln w="57150">
            <a:solidFill>
              <a:srgbClr val="A66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latin typeface="เอฟซี แคนดี้" panose="020B0604020202020204" charset="-34"/>
                <a:cs typeface="เอฟซี แคนดี้" panose="020B0604020202020204" charset="-34"/>
              </a:rPr>
              <a:t>๑</a:t>
            </a:r>
            <a:endParaRPr lang="en-US" sz="4400" dirty="0">
              <a:latin typeface="เอฟซี แคนดี้" panose="020B0604020202020204" charset="-34"/>
              <a:cs typeface="เอฟซี แคนดี้" panose="020B0604020202020204" charset="-34"/>
            </a:endParaRPr>
          </a:p>
        </p:txBody>
      </p:sp>
      <p:sp>
        <p:nvSpPr>
          <p:cNvPr id="11" name="วงรี 10">
            <a:extLst>
              <a:ext uri="{FF2B5EF4-FFF2-40B4-BE49-F238E27FC236}">
                <a16:creationId xmlns:a16="http://schemas.microsoft.com/office/drawing/2014/main" id="{BEDA7455-3054-E35B-3D6E-95519721F193}"/>
              </a:ext>
            </a:extLst>
          </p:cNvPr>
          <p:cNvSpPr/>
          <p:nvPr/>
        </p:nvSpPr>
        <p:spPr>
          <a:xfrm>
            <a:off x="7687839" y="7124700"/>
            <a:ext cx="1219200" cy="1219200"/>
          </a:xfrm>
          <a:prstGeom prst="ellipse">
            <a:avLst/>
          </a:prstGeom>
          <a:solidFill>
            <a:srgbClr val="271F1F"/>
          </a:solidFill>
          <a:ln w="57150">
            <a:solidFill>
              <a:srgbClr val="A66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latin typeface="เอฟซี แคนดี้" panose="020B0604020202020204" charset="-34"/>
                <a:cs typeface="เอฟซี แคนดี้" panose="020B0604020202020204" charset="-34"/>
              </a:rPr>
              <a:t>๒</a:t>
            </a:r>
            <a:endParaRPr lang="en-US" sz="4400" dirty="0">
              <a:latin typeface="เอฟซี แคนดี้" panose="020B0604020202020204" charset="-34"/>
              <a:cs typeface="เอฟซี แคนดี้" panose="020B0604020202020204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4B164799-BBE9-1366-C56F-A03A678EE1D4}"/>
              </a:ext>
            </a:extLst>
          </p:cNvPr>
          <p:cNvSpPr txBox="1"/>
          <p:nvPr/>
        </p:nvSpPr>
        <p:spPr>
          <a:xfrm>
            <a:off x="9144000" y="3771900"/>
            <a:ext cx="6554219" cy="64633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การวิพากษ์หลักฐานหรือการประเมินภายนอก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4E4260A1-C9AA-BD25-1238-2F2E5433694D}"/>
              </a:ext>
            </a:extLst>
          </p:cNvPr>
          <p:cNvSpPr txBox="1"/>
          <p:nvPr/>
        </p:nvSpPr>
        <p:spPr>
          <a:xfrm>
            <a:off x="9141655" y="7441912"/>
            <a:ext cx="624297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การวิพากษ์ข้อสนเทศ หรือการประเมินภายใน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446E1F99-ACFA-DDB7-C7FC-B0543AB3E71D}"/>
              </a:ext>
            </a:extLst>
          </p:cNvPr>
          <p:cNvSpPr txBox="1"/>
          <p:nvPr/>
        </p:nvSpPr>
        <p:spPr>
          <a:xfrm>
            <a:off x="2256648" y="5472621"/>
            <a:ext cx="4313137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“การวิพากษ์</a:t>
            </a:r>
          </a:p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วิธีทางประวัติศาสตร์”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0D2707A-07E4-9457-1C97-32A659F88A95}"/>
              </a:ext>
            </a:extLst>
          </p:cNvPr>
          <p:cNvSpPr txBox="1"/>
          <p:nvPr/>
        </p:nvSpPr>
        <p:spPr>
          <a:xfrm>
            <a:off x="9141655" y="8159234"/>
            <a:ext cx="9258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พิจารณาหลักฐานว่ามีความขัดแย้งหรือสอดคล้องกับหลักฐานอื่น ๆ </a:t>
            </a: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หรือไม่ อย่างไร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E299D205-881C-C670-CC5A-3CF89F8803DA}"/>
              </a:ext>
            </a:extLst>
          </p:cNvPr>
          <p:cNvSpPr txBox="1"/>
          <p:nvPr/>
        </p:nvSpPr>
        <p:spPr>
          <a:xfrm>
            <a:off x="9148181" y="4617303"/>
            <a:ext cx="9258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พิจารณาหลักฐาน</a:t>
            </a:r>
            <a:r>
              <a:rPr lang="th-TH" sz="3600" dirty="0"/>
              <a:t>ว่ามีความน่าเชื่อถือเพียงใด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ลูกศร: ขวา 23">
            <a:extLst>
              <a:ext uri="{FF2B5EF4-FFF2-40B4-BE49-F238E27FC236}">
                <a16:creationId xmlns:a16="http://schemas.microsoft.com/office/drawing/2014/main" id="{970C6D5B-FAFC-C24E-8B79-BDFE559FE611}"/>
              </a:ext>
            </a:extLst>
          </p:cNvPr>
          <p:cNvSpPr/>
          <p:nvPr/>
        </p:nvSpPr>
        <p:spPr>
          <a:xfrm rot="19836205">
            <a:off x="6398312" y="4753450"/>
            <a:ext cx="1447800" cy="990600"/>
          </a:xfrm>
          <a:prstGeom prst="rightArrow">
            <a:avLst/>
          </a:prstGeom>
          <a:solidFill>
            <a:srgbClr val="271F1F"/>
          </a:solidFill>
          <a:ln>
            <a:solidFill>
              <a:srgbClr val="A66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ลูกศร: ขวา 24">
            <a:extLst>
              <a:ext uri="{FF2B5EF4-FFF2-40B4-BE49-F238E27FC236}">
                <a16:creationId xmlns:a16="http://schemas.microsoft.com/office/drawing/2014/main" id="{03B7B524-5252-CE1E-EBF3-0A4F17FE9F0D}"/>
              </a:ext>
            </a:extLst>
          </p:cNvPr>
          <p:cNvSpPr/>
          <p:nvPr/>
        </p:nvSpPr>
        <p:spPr>
          <a:xfrm rot="2415669">
            <a:off x="6244611" y="6618876"/>
            <a:ext cx="1447800" cy="990600"/>
          </a:xfrm>
          <a:prstGeom prst="rightArrow">
            <a:avLst/>
          </a:prstGeom>
          <a:solidFill>
            <a:srgbClr val="271F1F"/>
          </a:solidFill>
          <a:ln>
            <a:solidFill>
              <a:srgbClr val="A66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1F3C4041-1F4A-7C19-E744-DFC402CD2DD7}"/>
              </a:ext>
            </a:extLst>
          </p:cNvPr>
          <p:cNvSpPr/>
          <p:nvPr/>
        </p:nvSpPr>
        <p:spPr>
          <a:xfrm>
            <a:off x="3954291" y="1624756"/>
            <a:ext cx="1600200" cy="1323439"/>
          </a:xfrm>
          <a:custGeom>
            <a:avLst/>
            <a:gdLst/>
            <a:ahLst/>
            <a:cxnLst/>
            <a:rect l="l" t="t" r="r" b="b"/>
            <a:pathLst>
              <a:path w="972871" h="788025">
                <a:moveTo>
                  <a:pt x="0" y="0"/>
                </a:moveTo>
                <a:lnTo>
                  <a:pt x="972870" y="0"/>
                </a:lnTo>
                <a:lnTo>
                  <a:pt x="972870" y="788026"/>
                </a:lnTo>
                <a:lnTo>
                  <a:pt x="0" y="7880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6" descr="หน้าแรก - บริษัท สำนักพิมพ์เอมพันธ์ จำกัด [Aimphan Press Co.,LTD.]">
            <a:extLst>
              <a:ext uri="{FF2B5EF4-FFF2-40B4-BE49-F238E27FC236}">
                <a16:creationId xmlns:a16="http://schemas.microsoft.com/office/drawing/2014/main" id="{2F816EF1-8082-BB74-A2FF-D4A800BBE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274638"/>
            <a:ext cx="1066800" cy="6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016AFB64-AB58-332D-4126-9DE2F6C80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7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7" grpId="0" animBg="1"/>
      <p:bldP spid="13" grpId="0"/>
      <p:bldP spid="21" grpId="0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1F1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1F1ABB-0686-93DD-D247-3278E9417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391C0383-E290-BCBA-98DD-B3917F36657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33" t="-36832" r="-18790" b="-45792"/>
            </a:stretch>
          </a:blipFill>
        </p:spPr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B70814A0-782D-631C-9BB5-19D9CE14BAFF}"/>
              </a:ext>
            </a:extLst>
          </p:cNvPr>
          <p:cNvGrpSpPr/>
          <p:nvPr/>
        </p:nvGrpSpPr>
        <p:grpSpPr>
          <a:xfrm rot="16200000">
            <a:off x="1790700" y="-1790700"/>
            <a:ext cx="3124200" cy="6705600"/>
            <a:chOff x="0" y="0"/>
            <a:chExt cx="660400" cy="113429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F0783DE7-1F83-3E22-F692-FCB7ABF2770C}"/>
                </a:ext>
              </a:extLst>
            </p:cNvPr>
            <p:cNvSpPr/>
            <p:nvPr/>
          </p:nvSpPr>
          <p:spPr>
            <a:xfrm>
              <a:off x="0" y="0"/>
              <a:ext cx="660400" cy="1134291"/>
            </a:xfrm>
            <a:custGeom>
              <a:avLst/>
              <a:gdLst/>
              <a:ahLst/>
              <a:cxnLst/>
              <a:rect l="l" t="t" r="r" b="b"/>
              <a:pathLst>
                <a:path w="660400" h="1134291">
                  <a:moveTo>
                    <a:pt x="220252" y="1115222"/>
                  </a:moveTo>
                  <a:cubicBezTo>
                    <a:pt x="254109" y="1126736"/>
                    <a:pt x="292600" y="1134291"/>
                    <a:pt x="330378" y="1134291"/>
                  </a:cubicBezTo>
                  <a:cubicBezTo>
                    <a:pt x="368157" y="1134291"/>
                    <a:pt x="404509" y="1127814"/>
                    <a:pt x="438009" y="1116300"/>
                  </a:cubicBezTo>
                  <a:cubicBezTo>
                    <a:pt x="438723" y="1115941"/>
                    <a:pt x="439435" y="1115941"/>
                    <a:pt x="440148" y="1115581"/>
                  </a:cubicBezTo>
                  <a:cubicBezTo>
                    <a:pt x="565955" y="1069526"/>
                    <a:pt x="658618" y="947912"/>
                    <a:pt x="660400" y="79864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98055"/>
                  </a:lnTo>
                  <a:cubicBezTo>
                    <a:pt x="1782" y="948631"/>
                    <a:pt x="93019" y="1070246"/>
                    <a:pt x="220252" y="1115222"/>
                  </a:cubicBezTo>
                  <a:close/>
                </a:path>
              </a:pathLst>
            </a:custGeom>
            <a:solidFill>
              <a:srgbClr val="141D1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119795B2-F2F9-5888-EE6B-6F388D2A51E6}"/>
                </a:ext>
              </a:extLst>
            </p:cNvPr>
            <p:cNvSpPr txBox="1"/>
            <p:nvPr/>
          </p:nvSpPr>
          <p:spPr>
            <a:xfrm>
              <a:off x="0" y="-38100"/>
              <a:ext cx="660400" cy="1045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277C99F-87DE-B782-E9FB-2EF3F993B784}"/>
              </a:ext>
            </a:extLst>
          </p:cNvPr>
          <p:cNvSpPr txBox="1"/>
          <p:nvPr/>
        </p:nvSpPr>
        <p:spPr>
          <a:xfrm>
            <a:off x="389737" y="744050"/>
            <a:ext cx="5790312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ขั้นตอนที่ ๔ : </a:t>
            </a:r>
          </a:p>
          <a:p>
            <a: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การสรุปข้อเท็จจริง</a:t>
            </a:r>
            <a:b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</a:br>
            <a: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เพื่อตอบคำถาม</a:t>
            </a:r>
            <a:endParaRPr lang="en-US" sz="3200" dirty="0">
              <a:solidFill>
                <a:schemeClr val="bg1"/>
              </a:solidFill>
              <a:latin typeface="ThankYouThin" panose="00000500000000000000" pitchFamily="2" charset="-34"/>
              <a:cs typeface="ThankYouThin" panose="00000500000000000000" pitchFamily="2" charset="-34"/>
            </a:endParaRPr>
          </a:p>
        </p:txBody>
      </p:sp>
      <p:sp>
        <p:nvSpPr>
          <p:cNvPr id="5" name="วงรี 4">
            <a:extLst>
              <a:ext uri="{FF2B5EF4-FFF2-40B4-BE49-F238E27FC236}">
                <a16:creationId xmlns:a16="http://schemas.microsoft.com/office/drawing/2014/main" id="{3119BC10-A3BF-01AA-39F6-AE0432EA556F}"/>
              </a:ext>
            </a:extLst>
          </p:cNvPr>
          <p:cNvSpPr/>
          <p:nvPr/>
        </p:nvSpPr>
        <p:spPr>
          <a:xfrm>
            <a:off x="1447800" y="4457701"/>
            <a:ext cx="4126013" cy="3886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</a:rPr>
              <a:t>เลือกข้อเท็จจริง</a:t>
            </a:r>
          </a:p>
          <a:p>
            <a:pPr algn="ctr"/>
            <a:r>
              <a:rPr lang="th-TH" sz="4000" dirty="0">
                <a:solidFill>
                  <a:schemeClr val="tx1"/>
                </a:solidFill>
              </a:rPr>
              <a:t>ที่น่าเชื่อถือตรวจสอบแล้ว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CFF54E56-8C47-CC69-C0AF-E59314D1DF2F}"/>
              </a:ext>
            </a:extLst>
          </p:cNvPr>
          <p:cNvSpPr/>
          <p:nvPr/>
        </p:nvSpPr>
        <p:spPr>
          <a:xfrm>
            <a:off x="6553200" y="4457701"/>
            <a:ext cx="4126013" cy="3886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</a:rPr>
              <a:t>เรียบเรียง</a:t>
            </a:r>
          </a:p>
          <a:p>
            <a:pPr algn="ctr"/>
            <a:r>
              <a:rPr lang="th-TH" sz="4000" dirty="0">
                <a:solidFill>
                  <a:schemeClr val="tx1"/>
                </a:solidFill>
              </a:rPr>
              <a:t>และเชื่อมโยงประเด็นสำคัญ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วงรี 7">
            <a:extLst>
              <a:ext uri="{FF2B5EF4-FFF2-40B4-BE49-F238E27FC236}">
                <a16:creationId xmlns:a16="http://schemas.microsoft.com/office/drawing/2014/main" id="{8EFE8703-656A-B0D2-16DC-0696FCC3A356}"/>
              </a:ext>
            </a:extLst>
          </p:cNvPr>
          <p:cNvSpPr/>
          <p:nvPr/>
        </p:nvSpPr>
        <p:spPr>
          <a:xfrm>
            <a:off x="11658600" y="4610100"/>
            <a:ext cx="4126013" cy="3886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</a:rPr>
              <a:t>ตอบคำถามในขั้นตอนที่ ๑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ลูกศร: ขวา 9">
            <a:extLst>
              <a:ext uri="{FF2B5EF4-FFF2-40B4-BE49-F238E27FC236}">
                <a16:creationId xmlns:a16="http://schemas.microsoft.com/office/drawing/2014/main" id="{755A3004-98C1-661D-9AB9-FEC6133837DC}"/>
              </a:ext>
            </a:extLst>
          </p:cNvPr>
          <p:cNvSpPr/>
          <p:nvPr/>
        </p:nvSpPr>
        <p:spPr>
          <a:xfrm>
            <a:off x="5339607" y="6057900"/>
            <a:ext cx="1447800" cy="990600"/>
          </a:xfrm>
          <a:prstGeom prst="rightArrow">
            <a:avLst/>
          </a:prstGeom>
          <a:solidFill>
            <a:srgbClr val="271F1F"/>
          </a:solidFill>
          <a:ln>
            <a:solidFill>
              <a:srgbClr val="A66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ลูกศร: ขวา 12">
            <a:extLst>
              <a:ext uri="{FF2B5EF4-FFF2-40B4-BE49-F238E27FC236}">
                <a16:creationId xmlns:a16="http://schemas.microsoft.com/office/drawing/2014/main" id="{F36D5A07-6D41-E487-F167-D195F93A8400}"/>
              </a:ext>
            </a:extLst>
          </p:cNvPr>
          <p:cNvSpPr/>
          <p:nvPr/>
        </p:nvSpPr>
        <p:spPr>
          <a:xfrm>
            <a:off x="10483106" y="6019800"/>
            <a:ext cx="1447800" cy="990600"/>
          </a:xfrm>
          <a:prstGeom prst="rightArrow">
            <a:avLst/>
          </a:prstGeom>
          <a:solidFill>
            <a:srgbClr val="271F1F"/>
          </a:solidFill>
          <a:ln>
            <a:solidFill>
              <a:srgbClr val="A66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8E84CE3B-5A54-2100-16B3-0A3E1E08ED59}"/>
              </a:ext>
            </a:extLst>
          </p:cNvPr>
          <p:cNvSpPr/>
          <p:nvPr/>
        </p:nvSpPr>
        <p:spPr>
          <a:xfrm>
            <a:off x="3915144" y="463124"/>
            <a:ext cx="1860305" cy="2189141"/>
          </a:xfrm>
          <a:custGeom>
            <a:avLst/>
            <a:gdLst/>
            <a:ahLst/>
            <a:cxnLst/>
            <a:rect l="l" t="t" r="r" b="b"/>
            <a:pathLst>
              <a:path w="946063" h="1228653">
                <a:moveTo>
                  <a:pt x="0" y="0"/>
                </a:moveTo>
                <a:lnTo>
                  <a:pt x="946063" y="0"/>
                </a:lnTo>
                <a:lnTo>
                  <a:pt x="946063" y="1228653"/>
                </a:lnTo>
                <a:lnTo>
                  <a:pt x="0" y="1228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7" name="Picture 6" descr="หน้าแรก - บริษัท สำนักพิมพ์เอมพันธ์ จำกัด [Aimphan Press Co.,LTD.]">
            <a:extLst>
              <a:ext uri="{FF2B5EF4-FFF2-40B4-BE49-F238E27FC236}">
                <a16:creationId xmlns:a16="http://schemas.microsoft.com/office/drawing/2014/main" id="{93EC6A7C-084A-34B9-7ECC-72B445DF2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274638"/>
            <a:ext cx="1066800" cy="6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รูปภาพ 10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15F1379D-8264-748A-C90B-8E9911700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1F1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B623A6-B13E-9F64-B035-E2ACBC2DE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515DF7EC-836E-B34A-C046-64924AA7D2B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33" t="-36832" r="-18790" b="-45792"/>
            </a:stretch>
          </a:blipFill>
        </p:spPr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6066FE72-9B12-CA54-6787-71894D0BAEDF}"/>
              </a:ext>
            </a:extLst>
          </p:cNvPr>
          <p:cNvGrpSpPr/>
          <p:nvPr/>
        </p:nvGrpSpPr>
        <p:grpSpPr>
          <a:xfrm rot="16200000">
            <a:off x="2552700" y="-2552700"/>
            <a:ext cx="3124200" cy="8229600"/>
            <a:chOff x="0" y="0"/>
            <a:chExt cx="660400" cy="113429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907B228C-25BB-85C1-06D3-EB9BA86AC908}"/>
                </a:ext>
              </a:extLst>
            </p:cNvPr>
            <p:cNvSpPr/>
            <p:nvPr/>
          </p:nvSpPr>
          <p:spPr>
            <a:xfrm>
              <a:off x="0" y="0"/>
              <a:ext cx="660400" cy="1134291"/>
            </a:xfrm>
            <a:custGeom>
              <a:avLst/>
              <a:gdLst/>
              <a:ahLst/>
              <a:cxnLst/>
              <a:rect l="l" t="t" r="r" b="b"/>
              <a:pathLst>
                <a:path w="660400" h="1134291">
                  <a:moveTo>
                    <a:pt x="220252" y="1115222"/>
                  </a:moveTo>
                  <a:cubicBezTo>
                    <a:pt x="254109" y="1126736"/>
                    <a:pt x="292600" y="1134291"/>
                    <a:pt x="330378" y="1134291"/>
                  </a:cubicBezTo>
                  <a:cubicBezTo>
                    <a:pt x="368157" y="1134291"/>
                    <a:pt x="404509" y="1127814"/>
                    <a:pt x="438009" y="1116300"/>
                  </a:cubicBezTo>
                  <a:cubicBezTo>
                    <a:pt x="438723" y="1115941"/>
                    <a:pt x="439435" y="1115941"/>
                    <a:pt x="440148" y="1115581"/>
                  </a:cubicBezTo>
                  <a:cubicBezTo>
                    <a:pt x="565955" y="1069526"/>
                    <a:pt x="658618" y="947912"/>
                    <a:pt x="660400" y="79864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98055"/>
                  </a:lnTo>
                  <a:cubicBezTo>
                    <a:pt x="1782" y="948631"/>
                    <a:pt x="93019" y="1070246"/>
                    <a:pt x="220252" y="1115222"/>
                  </a:cubicBezTo>
                  <a:close/>
                </a:path>
              </a:pathLst>
            </a:custGeom>
            <a:solidFill>
              <a:srgbClr val="271F1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D184BB62-2A56-7B19-9FC9-108CF36AB1B8}"/>
                </a:ext>
              </a:extLst>
            </p:cNvPr>
            <p:cNvSpPr txBox="1"/>
            <p:nvPr/>
          </p:nvSpPr>
          <p:spPr>
            <a:xfrm>
              <a:off x="0" y="-38100"/>
              <a:ext cx="660400" cy="1045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B105658-688E-B0FE-6220-781108E277DC}"/>
              </a:ext>
            </a:extLst>
          </p:cNvPr>
          <p:cNvSpPr txBox="1"/>
          <p:nvPr/>
        </p:nvSpPr>
        <p:spPr>
          <a:xfrm>
            <a:off x="304800" y="607992"/>
            <a:ext cx="6180049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ขั้นตอนที่ ๕ : </a:t>
            </a:r>
          </a:p>
          <a:p>
            <a: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การนำเสนอเรื่องที่ศึกษา</a:t>
            </a:r>
            <a:b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</a:br>
            <a:r>
              <a:rPr lang="th-TH" sz="3200" dirty="0">
                <a:solidFill>
                  <a:schemeClr val="bg1"/>
                </a:solidFill>
                <a:latin typeface="ThankYouThin" panose="00000500000000000000" pitchFamily="2" charset="-34"/>
                <a:cs typeface="ThankYouThin" panose="00000500000000000000" pitchFamily="2" charset="-34"/>
              </a:rPr>
              <a:t>และอธิบายได้อย่างสมเหตุสมผล</a:t>
            </a:r>
            <a:endParaRPr lang="en-US" sz="3200" dirty="0">
              <a:solidFill>
                <a:schemeClr val="bg1"/>
              </a:solidFill>
              <a:latin typeface="ThankYouThin" panose="00000500000000000000" pitchFamily="2" charset="-34"/>
              <a:cs typeface="ThankYouThin" panose="00000500000000000000" pitchFamily="2" charset="-34"/>
            </a:endParaRPr>
          </a:p>
        </p:txBody>
      </p:sp>
      <p:sp>
        <p:nvSpPr>
          <p:cNvPr id="5" name="วงรี 4">
            <a:extLst>
              <a:ext uri="{FF2B5EF4-FFF2-40B4-BE49-F238E27FC236}">
                <a16:creationId xmlns:a16="http://schemas.microsoft.com/office/drawing/2014/main" id="{9CFE5D69-C913-AA3D-6D7C-1B0C5AAB1F86}"/>
              </a:ext>
            </a:extLst>
          </p:cNvPr>
          <p:cNvSpPr/>
          <p:nvPr/>
        </p:nvSpPr>
        <p:spPr>
          <a:xfrm>
            <a:off x="3891806" y="4305300"/>
            <a:ext cx="4126013" cy="3886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</a:rPr>
              <a:t>เมื่อได้สรุปข้อเท็จจริง</a:t>
            </a:r>
          </a:p>
          <a:p>
            <a:pPr algn="ctr"/>
            <a:r>
              <a:rPr lang="th-TH" sz="4000" dirty="0">
                <a:solidFill>
                  <a:schemeClr val="tx1"/>
                </a:solidFill>
              </a:rPr>
              <a:t>ถือเป็นความรู้ใหม่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วงรี 7">
            <a:extLst>
              <a:ext uri="{FF2B5EF4-FFF2-40B4-BE49-F238E27FC236}">
                <a16:creationId xmlns:a16="http://schemas.microsoft.com/office/drawing/2014/main" id="{1EA18CF9-17BB-D197-E170-19756D8207B9}"/>
              </a:ext>
            </a:extLst>
          </p:cNvPr>
          <p:cNvSpPr/>
          <p:nvPr/>
        </p:nvSpPr>
        <p:spPr>
          <a:xfrm>
            <a:off x="10439400" y="4305300"/>
            <a:ext cx="4126013" cy="3886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</a:rPr>
              <a:t>นำเสนอ</a:t>
            </a:r>
          </a:p>
          <a:p>
            <a:pPr algn="ctr"/>
            <a:r>
              <a:rPr lang="th-TH" sz="4000" dirty="0">
                <a:solidFill>
                  <a:schemeClr val="tx1"/>
                </a:solidFill>
              </a:rPr>
              <a:t>ด้วยรูปแบบที่ตนเองถนัด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2" name="ลูกศร: ขวา 11">
            <a:extLst>
              <a:ext uri="{FF2B5EF4-FFF2-40B4-BE49-F238E27FC236}">
                <a16:creationId xmlns:a16="http://schemas.microsoft.com/office/drawing/2014/main" id="{84FC02AB-D397-08D2-25E8-6FEB67E89D42}"/>
              </a:ext>
            </a:extLst>
          </p:cNvPr>
          <p:cNvSpPr/>
          <p:nvPr/>
        </p:nvSpPr>
        <p:spPr>
          <a:xfrm>
            <a:off x="8534400" y="5753100"/>
            <a:ext cx="1447800" cy="990600"/>
          </a:xfrm>
          <a:prstGeom prst="rightArrow">
            <a:avLst/>
          </a:prstGeom>
          <a:solidFill>
            <a:srgbClr val="271F1F"/>
          </a:solidFill>
          <a:ln>
            <a:solidFill>
              <a:srgbClr val="A66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71464BA7-A865-008B-0D5A-850C6E45F33A}"/>
              </a:ext>
            </a:extLst>
          </p:cNvPr>
          <p:cNvSpPr/>
          <p:nvPr/>
        </p:nvSpPr>
        <p:spPr>
          <a:xfrm>
            <a:off x="4341572" y="435334"/>
            <a:ext cx="3119009" cy="2263548"/>
          </a:xfrm>
          <a:custGeom>
            <a:avLst/>
            <a:gdLst/>
            <a:ahLst/>
            <a:cxnLst/>
            <a:rect l="l" t="t" r="r" b="b"/>
            <a:pathLst>
              <a:path w="1689172" h="1408347">
                <a:moveTo>
                  <a:pt x="0" y="0"/>
                </a:moveTo>
                <a:lnTo>
                  <a:pt x="1689172" y="0"/>
                </a:lnTo>
                <a:lnTo>
                  <a:pt x="1689172" y="1408348"/>
                </a:lnTo>
                <a:lnTo>
                  <a:pt x="0" y="1408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7" name="Picture 6" descr="หน้าแรก - บริษัท สำนักพิมพ์เอมพันธ์ จำกัด [Aimphan Press Co.,LTD.]">
            <a:extLst>
              <a:ext uri="{FF2B5EF4-FFF2-40B4-BE49-F238E27FC236}">
                <a16:creationId xmlns:a16="http://schemas.microsoft.com/office/drawing/2014/main" id="{37F32939-3C4C-4D34-E680-B69069F9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274638"/>
            <a:ext cx="1066800" cy="6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6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FD71E07C-42AC-0D1C-CC30-992DC1D6A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6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D3956-A4C3-7101-2011-1E7E93BE7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B09DB55F-75D5-8A71-ADEA-955EF7EBBC53}"/>
              </a:ext>
            </a:extLst>
          </p:cNvPr>
          <p:cNvSpPr/>
          <p:nvPr/>
        </p:nvSpPr>
        <p:spPr>
          <a:xfrm>
            <a:off x="580651" y="747376"/>
            <a:ext cx="4642934" cy="4114800"/>
          </a:xfrm>
          <a:custGeom>
            <a:avLst/>
            <a:gdLst/>
            <a:ahLst/>
            <a:cxnLst/>
            <a:rect l="l" t="t" r="r" b="b"/>
            <a:pathLst>
              <a:path w="4642934" h="4114800">
                <a:moveTo>
                  <a:pt x="0" y="0"/>
                </a:moveTo>
                <a:lnTo>
                  <a:pt x="4642934" y="0"/>
                </a:lnTo>
                <a:lnTo>
                  <a:pt x="4642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29C21F7-744B-7B6E-1CCA-4069E9FC81ED}"/>
              </a:ext>
            </a:extLst>
          </p:cNvPr>
          <p:cNvSpPr/>
          <p:nvPr/>
        </p:nvSpPr>
        <p:spPr>
          <a:xfrm>
            <a:off x="2428523" y="1904207"/>
            <a:ext cx="14350985" cy="7103738"/>
          </a:xfrm>
          <a:custGeom>
            <a:avLst/>
            <a:gdLst/>
            <a:ahLst/>
            <a:cxnLst/>
            <a:rect l="l" t="t" r="r" b="b"/>
            <a:pathLst>
              <a:path w="14350985" h="7103738">
                <a:moveTo>
                  <a:pt x="0" y="0"/>
                </a:moveTo>
                <a:lnTo>
                  <a:pt x="14350986" y="0"/>
                </a:lnTo>
                <a:lnTo>
                  <a:pt x="14350986" y="7103737"/>
                </a:lnTo>
                <a:lnTo>
                  <a:pt x="0" y="7103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28C8853-C8E4-2F9A-DF40-2C34FF73F23B}"/>
              </a:ext>
            </a:extLst>
          </p:cNvPr>
          <p:cNvSpPr/>
          <p:nvPr/>
        </p:nvSpPr>
        <p:spPr>
          <a:xfrm>
            <a:off x="6823748" y="240882"/>
            <a:ext cx="4574098" cy="953185"/>
          </a:xfrm>
          <a:custGeom>
            <a:avLst/>
            <a:gdLst/>
            <a:ahLst/>
            <a:cxnLst/>
            <a:rect l="l" t="t" r="r" b="b"/>
            <a:pathLst>
              <a:path w="1950213" h="406400">
                <a:moveTo>
                  <a:pt x="1747013" y="0"/>
                </a:moveTo>
                <a:cubicBezTo>
                  <a:pt x="1859238" y="0"/>
                  <a:pt x="1950213" y="90976"/>
                  <a:pt x="1950213" y="203200"/>
                </a:cubicBezTo>
                <a:cubicBezTo>
                  <a:pt x="1950213" y="315424"/>
                  <a:pt x="1859238" y="406400"/>
                  <a:pt x="1747013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B4E384B-73CD-AAED-AB76-7F41EECAE04C}"/>
              </a:ext>
            </a:extLst>
          </p:cNvPr>
          <p:cNvSpPr txBox="1"/>
          <p:nvPr/>
        </p:nvSpPr>
        <p:spPr>
          <a:xfrm>
            <a:off x="7285887" y="1846675"/>
            <a:ext cx="4574098" cy="10425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034DAE0-BFFE-F20A-6433-7062EFC8EE92}"/>
              </a:ext>
            </a:extLst>
          </p:cNvPr>
          <p:cNvSpPr txBox="1"/>
          <p:nvPr/>
        </p:nvSpPr>
        <p:spPr>
          <a:xfrm>
            <a:off x="1094080" y="577663"/>
            <a:ext cx="16033433" cy="195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6000"/>
              </a:lnSpc>
            </a:pPr>
            <a:r>
              <a:rPr lang="en-US" sz="11000" dirty="0">
                <a:solidFill>
                  <a:srgbClr val="FF0000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https://krumitson.obec.cc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D098268-2740-D979-04F8-63D74528182B}"/>
              </a:ext>
            </a:extLst>
          </p:cNvPr>
          <p:cNvSpPr txBox="1"/>
          <p:nvPr/>
        </p:nvSpPr>
        <p:spPr>
          <a:xfrm rot="-5066">
            <a:off x="6824124" y="547087"/>
            <a:ext cx="487272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th-TH" sz="4500" dirty="0">
                <a:solidFill>
                  <a:srgbClr val="322222"/>
                </a:solidFill>
                <a:latin typeface="เอฟซี แคนดี้" panose="020B0604020202020204" charset="-34"/>
                <a:ea typeface="เอฟซี แคนดี้"/>
                <a:cs typeface="เอฟซี แคนดี้" panose="020B0604020202020204" charset="-34"/>
                <a:sym typeface="เอฟซี แคนดี้"/>
              </a:rPr>
              <a:t>เว็บไซต์ผู้สอน</a:t>
            </a:r>
            <a:endParaRPr lang="en-US" sz="4500" dirty="0">
              <a:solidFill>
                <a:srgbClr val="322222"/>
              </a:solidFill>
              <a:latin typeface="เอฟซี แคนดี้" panose="020B0604020202020204" charset="-34"/>
              <a:ea typeface="เอฟซี แคนดี้"/>
              <a:cs typeface="เอฟซี แคนดี้" panose="020B0604020202020204" charset="-34"/>
              <a:sym typeface="เอฟซี แคนดี้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A6EA27AF-3D7A-6C18-F6EA-237E43442FCD}"/>
              </a:ext>
            </a:extLst>
          </p:cNvPr>
          <p:cNvSpPr/>
          <p:nvPr/>
        </p:nvSpPr>
        <p:spPr>
          <a:xfrm>
            <a:off x="3886200" y="4862176"/>
            <a:ext cx="950390" cy="997785"/>
          </a:xfrm>
          <a:custGeom>
            <a:avLst/>
            <a:gdLst/>
            <a:ahLst/>
            <a:cxnLst/>
            <a:rect l="l" t="t" r="r" b="b"/>
            <a:pathLst>
              <a:path w="950390" h="997785">
                <a:moveTo>
                  <a:pt x="0" y="0"/>
                </a:moveTo>
                <a:lnTo>
                  <a:pt x="950391" y="0"/>
                </a:lnTo>
                <a:lnTo>
                  <a:pt x="950391" y="997785"/>
                </a:lnTo>
                <a:lnTo>
                  <a:pt x="0" y="9977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AFEE4E0-AE6C-F204-67A1-BDBB790A9993}"/>
              </a:ext>
            </a:extLst>
          </p:cNvPr>
          <p:cNvSpPr/>
          <p:nvPr/>
        </p:nvSpPr>
        <p:spPr>
          <a:xfrm>
            <a:off x="4361395" y="5531252"/>
            <a:ext cx="1057552" cy="1110291"/>
          </a:xfrm>
          <a:custGeom>
            <a:avLst/>
            <a:gdLst/>
            <a:ahLst/>
            <a:cxnLst/>
            <a:rect l="l" t="t" r="r" b="b"/>
            <a:pathLst>
              <a:path w="1057552" h="1110291">
                <a:moveTo>
                  <a:pt x="0" y="0"/>
                </a:moveTo>
                <a:lnTo>
                  <a:pt x="1057552" y="0"/>
                </a:lnTo>
                <a:lnTo>
                  <a:pt x="1057552" y="1110291"/>
                </a:lnTo>
                <a:lnTo>
                  <a:pt x="0" y="1110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" name="รูปภาพ 1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F275C40F-78FE-FE3A-83CC-8FCF70906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A6F39BB-9A62-8B37-DD8D-3A2567496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61838"/>
            <a:ext cx="18288000" cy="787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9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  <p:bldP spid="10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01557-1CE9-D999-E5B7-DF548DC1B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93E10A0D-9678-CC3E-662A-8C56366F6113}"/>
              </a:ext>
            </a:extLst>
          </p:cNvPr>
          <p:cNvSpPr/>
          <p:nvPr/>
        </p:nvSpPr>
        <p:spPr>
          <a:xfrm>
            <a:off x="580651" y="747376"/>
            <a:ext cx="4642934" cy="4114800"/>
          </a:xfrm>
          <a:custGeom>
            <a:avLst/>
            <a:gdLst/>
            <a:ahLst/>
            <a:cxnLst/>
            <a:rect l="l" t="t" r="r" b="b"/>
            <a:pathLst>
              <a:path w="4642934" h="4114800">
                <a:moveTo>
                  <a:pt x="0" y="0"/>
                </a:moveTo>
                <a:lnTo>
                  <a:pt x="4642934" y="0"/>
                </a:lnTo>
                <a:lnTo>
                  <a:pt x="4642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2BE7F7D-CBB5-CC97-A6B4-03EC0D6872FD}"/>
              </a:ext>
            </a:extLst>
          </p:cNvPr>
          <p:cNvSpPr/>
          <p:nvPr/>
        </p:nvSpPr>
        <p:spPr>
          <a:xfrm>
            <a:off x="2428523" y="1904207"/>
            <a:ext cx="14350985" cy="7103738"/>
          </a:xfrm>
          <a:custGeom>
            <a:avLst/>
            <a:gdLst/>
            <a:ahLst/>
            <a:cxnLst/>
            <a:rect l="l" t="t" r="r" b="b"/>
            <a:pathLst>
              <a:path w="14350985" h="7103738">
                <a:moveTo>
                  <a:pt x="0" y="0"/>
                </a:moveTo>
                <a:lnTo>
                  <a:pt x="14350986" y="0"/>
                </a:lnTo>
                <a:lnTo>
                  <a:pt x="14350986" y="7103737"/>
                </a:lnTo>
                <a:lnTo>
                  <a:pt x="0" y="7103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D781159-8ABF-830B-6E27-08259D3FB73A}"/>
              </a:ext>
            </a:extLst>
          </p:cNvPr>
          <p:cNvSpPr/>
          <p:nvPr/>
        </p:nvSpPr>
        <p:spPr>
          <a:xfrm>
            <a:off x="6823748" y="240882"/>
            <a:ext cx="4574098" cy="953185"/>
          </a:xfrm>
          <a:custGeom>
            <a:avLst/>
            <a:gdLst/>
            <a:ahLst/>
            <a:cxnLst/>
            <a:rect l="l" t="t" r="r" b="b"/>
            <a:pathLst>
              <a:path w="1950213" h="406400">
                <a:moveTo>
                  <a:pt x="1747013" y="0"/>
                </a:moveTo>
                <a:cubicBezTo>
                  <a:pt x="1859238" y="0"/>
                  <a:pt x="1950213" y="90976"/>
                  <a:pt x="1950213" y="203200"/>
                </a:cubicBezTo>
                <a:cubicBezTo>
                  <a:pt x="1950213" y="315424"/>
                  <a:pt x="1859238" y="406400"/>
                  <a:pt x="1747013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D62E9FE-9F44-CF82-F9C0-CCD34626A8A6}"/>
              </a:ext>
            </a:extLst>
          </p:cNvPr>
          <p:cNvSpPr txBox="1"/>
          <p:nvPr/>
        </p:nvSpPr>
        <p:spPr>
          <a:xfrm>
            <a:off x="7285887" y="1846675"/>
            <a:ext cx="4574098" cy="10425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02EAE8BF-CE1A-BF97-16B4-440DB1570896}"/>
              </a:ext>
            </a:extLst>
          </p:cNvPr>
          <p:cNvSpPr txBox="1"/>
          <p:nvPr/>
        </p:nvSpPr>
        <p:spPr>
          <a:xfrm>
            <a:off x="1094080" y="1477045"/>
            <a:ext cx="16033433" cy="195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6000"/>
              </a:lnSpc>
            </a:pPr>
            <a:r>
              <a:rPr lang="en-US" sz="11000" dirty="0">
                <a:solidFill>
                  <a:srgbClr val="FF0000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https://krumitson.obec.cc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AD42FF7E-4F42-F8EC-3B2A-168411E2B304}"/>
              </a:ext>
            </a:extLst>
          </p:cNvPr>
          <p:cNvSpPr txBox="1"/>
          <p:nvPr/>
        </p:nvSpPr>
        <p:spPr>
          <a:xfrm rot="-5066">
            <a:off x="6824124" y="547087"/>
            <a:ext cx="487272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th-TH" sz="4500" dirty="0">
                <a:solidFill>
                  <a:srgbClr val="322222"/>
                </a:solidFill>
                <a:latin typeface="เอฟซี แคนดี้" panose="020B0604020202020204" charset="-34"/>
                <a:ea typeface="เอฟซี แคนดี้"/>
                <a:cs typeface="เอฟซี แคนดี้" panose="020B0604020202020204" charset="-34"/>
                <a:sym typeface="เอฟซี แคนดี้"/>
              </a:rPr>
              <a:t>เว็บไซต์ผู้สอน</a:t>
            </a:r>
            <a:endParaRPr lang="en-US" sz="4500" dirty="0">
              <a:solidFill>
                <a:srgbClr val="322222"/>
              </a:solidFill>
              <a:latin typeface="เอฟซี แคนดี้" panose="020B0604020202020204" charset="-34"/>
              <a:ea typeface="เอฟซี แคนดี้"/>
              <a:cs typeface="เอฟซี แคนดี้" panose="020B0604020202020204" charset="-34"/>
              <a:sym typeface="เอฟซี แคนดี้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BBC6C8BA-C156-1E73-167E-73983D920F05}"/>
              </a:ext>
            </a:extLst>
          </p:cNvPr>
          <p:cNvSpPr/>
          <p:nvPr/>
        </p:nvSpPr>
        <p:spPr>
          <a:xfrm>
            <a:off x="3886200" y="4862176"/>
            <a:ext cx="950390" cy="997785"/>
          </a:xfrm>
          <a:custGeom>
            <a:avLst/>
            <a:gdLst/>
            <a:ahLst/>
            <a:cxnLst/>
            <a:rect l="l" t="t" r="r" b="b"/>
            <a:pathLst>
              <a:path w="950390" h="997785">
                <a:moveTo>
                  <a:pt x="0" y="0"/>
                </a:moveTo>
                <a:lnTo>
                  <a:pt x="950391" y="0"/>
                </a:lnTo>
                <a:lnTo>
                  <a:pt x="950391" y="997785"/>
                </a:lnTo>
                <a:lnTo>
                  <a:pt x="0" y="9977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16FC512E-4ACD-F132-53FC-16E440290710}"/>
              </a:ext>
            </a:extLst>
          </p:cNvPr>
          <p:cNvSpPr/>
          <p:nvPr/>
        </p:nvSpPr>
        <p:spPr>
          <a:xfrm>
            <a:off x="4361395" y="5531252"/>
            <a:ext cx="1057552" cy="1110291"/>
          </a:xfrm>
          <a:custGeom>
            <a:avLst/>
            <a:gdLst/>
            <a:ahLst/>
            <a:cxnLst/>
            <a:rect l="l" t="t" r="r" b="b"/>
            <a:pathLst>
              <a:path w="1057552" h="1110291">
                <a:moveTo>
                  <a:pt x="0" y="0"/>
                </a:moveTo>
                <a:lnTo>
                  <a:pt x="1057552" y="0"/>
                </a:lnTo>
                <a:lnTo>
                  <a:pt x="1057552" y="1110291"/>
                </a:lnTo>
                <a:lnTo>
                  <a:pt x="0" y="1110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" name="รูปภาพ 1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C7826283-F71B-7B43-CDFD-336328946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735BDAA6-2E11-4041-7A39-6FFCD65CA7FF}"/>
              </a:ext>
            </a:extLst>
          </p:cNvPr>
          <p:cNvSpPr txBox="1"/>
          <p:nvPr/>
        </p:nvSpPr>
        <p:spPr>
          <a:xfrm>
            <a:off x="838200" y="3541829"/>
            <a:ext cx="16611600" cy="5970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th-TH" sz="9700" dirty="0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คล</a:t>
            </a:r>
            <a:r>
              <a:rPr lang="th-TH" sz="9700" dirty="0" err="1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ิ๊ก</a:t>
            </a:r>
            <a:r>
              <a:rPr lang="th-TH" sz="9700" dirty="0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 เข้าสู่เว็บไซต์</a:t>
            </a:r>
          </a:p>
          <a:p>
            <a:pPr marL="0" lvl="0" indent="0"/>
            <a:r>
              <a:rPr lang="th-TH" sz="9700" dirty="0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เมนู บทเรียนออนไลน์</a:t>
            </a:r>
          </a:p>
          <a:p>
            <a:pPr lvl="0"/>
            <a:r>
              <a:rPr lang="th-TH" sz="9700" dirty="0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คล</a:t>
            </a:r>
            <a:r>
              <a:rPr lang="th-TH" sz="9700" dirty="0" err="1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ิ๊ก</a:t>
            </a:r>
            <a:r>
              <a:rPr lang="th-TH" sz="9700" dirty="0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 </a:t>
            </a:r>
            <a:r>
              <a:rPr lang="th-TH" sz="9700" dirty="0">
                <a:solidFill>
                  <a:srgbClr val="00B050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ส23103 ประวัติศาสตร์5 (ม.3)</a:t>
            </a:r>
          </a:p>
          <a:p>
            <a:pPr marL="0" lvl="0" indent="0"/>
            <a:endParaRPr lang="en-US" sz="9700" dirty="0">
              <a:solidFill>
                <a:srgbClr val="322222"/>
              </a:solidFill>
              <a:latin typeface="เอฟซี แคนดี้"/>
              <a:ea typeface="เอฟซี แคนดี้"/>
              <a:cs typeface="เอฟซี แคนดี้"/>
              <a:sym typeface="เอฟซี แคนดี้"/>
            </a:endParaRPr>
          </a:p>
        </p:txBody>
      </p:sp>
    </p:spTree>
    <p:extLst>
      <p:ext uri="{BB962C8B-B14F-4D97-AF65-F5344CB8AC3E}">
        <p14:creationId xmlns:p14="http://schemas.microsoft.com/office/powerpoint/2010/main" val="89182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  <p:bldP spid="10" grpId="0"/>
      <p:bldP spid="12" grpId="0"/>
      <p:bldP spid="1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F752F7E6-90D9-5ECE-2B96-BC7AC06A63D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33" t="-36832" r="-18790" b="-45792"/>
            </a:stretch>
          </a:blipFill>
        </p:spPr>
        <p:txBody>
          <a:bodyPr/>
          <a:lstStyle/>
          <a:p>
            <a:r>
              <a:rPr lang="th-TH" dirty="0"/>
              <a:t>  </a:t>
            </a:r>
            <a:endParaRPr lang="en-US" dirty="0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64EABC20-9D71-DA95-A09C-6A799059A48E}"/>
              </a:ext>
            </a:extLst>
          </p:cNvPr>
          <p:cNvSpPr/>
          <p:nvPr/>
        </p:nvSpPr>
        <p:spPr>
          <a:xfrm>
            <a:off x="10909768" y="-19050"/>
            <a:ext cx="9313615" cy="7604570"/>
          </a:xfrm>
          <a:custGeom>
            <a:avLst/>
            <a:gdLst/>
            <a:ahLst/>
            <a:cxnLst/>
            <a:rect l="l" t="t" r="r" b="b"/>
            <a:pathLst>
              <a:path w="9313615" h="7604570">
                <a:moveTo>
                  <a:pt x="0" y="0"/>
                </a:moveTo>
                <a:lnTo>
                  <a:pt x="9313615" y="0"/>
                </a:lnTo>
                <a:lnTo>
                  <a:pt x="9313615" y="7604570"/>
                </a:lnTo>
                <a:lnTo>
                  <a:pt x="0" y="7604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FCC41FAB-D9A8-109D-49E2-C0A92E333C32}"/>
              </a:ext>
            </a:extLst>
          </p:cNvPr>
          <p:cNvSpPr/>
          <p:nvPr/>
        </p:nvSpPr>
        <p:spPr>
          <a:xfrm>
            <a:off x="-7696168" y="3941514"/>
            <a:ext cx="248412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78" t="-38888" r="-1100" b="-4258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D6BAD43E-3D4D-EB13-C586-0C7514B98F49}"/>
              </a:ext>
            </a:extLst>
          </p:cNvPr>
          <p:cNvSpPr/>
          <p:nvPr/>
        </p:nvSpPr>
        <p:spPr>
          <a:xfrm>
            <a:off x="1123950" y="4305300"/>
            <a:ext cx="3310694" cy="1143000"/>
          </a:xfrm>
          <a:prstGeom prst="rect">
            <a:avLst/>
          </a:prstGeom>
          <a:solidFill>
            <a:srgbClr val="141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  <a:t>ตัวชี้วัดระหว่างทาง</a:t>
            </a:r>
            <a:endParaRPr lang="en-US" sz="3600" dirty="0">
              <a:solidFill>
                <a:schemeClr val="bg1"/>
              </a:solidFill>
              <a:latin typeface="AppleThin" panose="00000500000000000000" pitchFamily="2" charset="-34"/>
              <a:cs typeface="AppleThin" panose="00000500000000000000" pitchFamily="2" charset="-34"/>
            </a:endParaRP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F218ECDA-F702-ECA5-7E37-270DDEA538A7}"/>
              </a:ext>
            </a:extLst>
          </p:cNvPr>
          <p:cNvSpPr/>
          <p:nvPr/>
        </p:nvSpPr>
        <p:spPr>
          <a:xfrm>
            <a:off x="1123950" y="6176467"/>
            <a:ext cx="3310694" cy="1143000"/>
          </a:xfrm>
          <a:prstGeom prst="rect">
            <a:avLst/>
          </a:prstGeom>
          <a:solidFill>
            <a:srgbClr val="141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  <a:t>สาระการเรียนรู้</a:t>
            </a:r>
            <a:endParaRPr lang="en-US" sz="3600" dirty="0">
              <a:solidFill>
                <a:schemeClr val="bg1"/>
              </a:solidFill>
              <a:latin typeface="AppleThin" panose="00000500000000000000" pitchFamily="2" charset="-34"/>
              <a:cs typeface="AppleThin" panose="00000500000000000000" pitchFamily="2" charset="-34"/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A5088618-3B0D-1FA7-6089-8289AC612D9A}"/>
              </a:ext>
            </a:extLst>
          </p:cNvPr>
          <p:cNvSpPr/>
          <p:nvPr/>
        </p:nvSpPr>
        <p:spPr>
          <a:xfrm>
            <a:off x="312834" y="306671"/>
            <a:ext cx="8458200" cy="2097301"/>
          </a:xfrm>
          <a:custGeom>
            <a:avLst/>
            <a:gdLst/>
            <a:ahLst/>
            <a:cxnLst/>
            <a:rect l="l" t="t" r="r" b="b"/>
            <a:pathLst>
              <a:path w="7992040" h="3130216">
                <a:moveTo>
                  <a:pt x="0" y="0"/>
                </a:moveTo>
                <a:lnTo>
                  <a:pt x="7992040" y="0"/>
                </a:lnTo>
                <a:lnTo>
                  <a:pt x="7992040" y="3130216"/>
                </a:lnTo>
                <a:lnTo>
                  <a:pt x="0" y="3130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613607" y="855985"/>
            <a:ext cx="10311081" cy="1200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</a:pPr>
            <a:r>
              <a:rPr lang="th-TH" sz="6600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แผนการ</a:t>
            </a:r>
            <a:r>
              <a:rPr lang="th-TH" sz="6600" dirty="0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rPr>
              <a:t>เรียนรู้ที่ ๑</a:t>
            </a:r>
            <a:endParaRPr lang="en-US" sz="6600" dirty="0">
              <a:solidFill>
                <a:srgbClr val="322222"/>
              </a:solidFill>
              <a:latin typeface="เอฟซี แคนดี้"/>
              <a:ea typeface="เอฟซี แคนดี้"/>
              <a:cs typeface="เอฟซี แคนดี้"/>
              <a:sym typeface="เอฟซี แคนดี้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B1D8ECCF-5E7C-C177-B5A3-CCFB96CB6E1B}"/>
              </a:ext>
            </a:extLst>
          </p:cNvPr>
          <p:cNvSpPr txBox="1"/>
          <p:nvPr/>
        </p:nvSpPr>
        <p:spPr>
          <a:xfrm>
            <a:off x="1123950" y="2454547"/>
            <a:ext cx="109156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dirty="0">
                <a:effectLst/>
                <a:latin typeface="AppleThin" panose="00000500000000000000" pitchFamily="2" charset="-34"/>
                <a:ea typeface="Calibri" panose="020F0502020204030204" pitchFamily="34" charset="0"/>
                <a:cs typeface="AppleThin" panose="00000500000000000000" pitchFamily="2" charset="-34"/>
              </a:rPr>
              <a:t>วิธีการทางประวัติศาสตร์และการวิเคราะห์</a:t>
            </a:r>
            <a:br>
              <a:rPr lang="th-TH" sz="4000" dirty="0">
                <a:effectLst/>
                <a:latin typeface="AppleThin" panose="00000500000000000000" pitchFamily="2" charset="-34"/>
                <a:ea typeface="Calibri" panose="020F0502020204030204" pitchFamily="34" charset="0"/>
                <a:cs typeface="AppleThin" panose="00000500000000000000" pitchFamily="2" charset="-34"/>
              </a:rPr>
            </a:br>
            <a:r>
              <a:rPr lang="th-TH" sz="4000" dirty="0">
                <a:effectLst/>
                <a:latin typeface="AppleThin" panose="00000500000000000000" pitchFamily="2" charset="-34"/>
                <a:ea typeface="Calibri" panose="020F0502020204030204" pitchFamily="34" charset="0"/>
                <a:cs typeface="AppleThin" panose="00000500000000000000" pitchFamily="2" charset="-34"/>
              </a:rPr>
              <a:t>เหตุการณ์สำคัญในสมัยรัตนโกสินทร์ </a:t>
            </a:r>
            <a:endParaRPr lang="en-US" sz="4000" dirty="0">
              <a:latin typeface="AppleThin" panose="00000500000000000000" pitchFamily="2" charset="-34"/>
              <a:cs typeface="AppleThin" panose="00000500000000000000" pitchFamily="2" charset="-34"/>
            </a:endParaRPr>
          </a:p>
        </p:txBody>
      </p:sp>
      <p:pic>
        <p:nvPicPr>
          <p:cNvPr id="24" name="Picture 22">
            <a:extLst>
              <a:ext uri="{FF2B5EF4-FFF2-40B4-BE49-F238E27FC236}">
                <a16:creationId xmlns:a16="http://schemas.microsoft.com/office/drawing/2014/main" id="{BD6CCFBB-74AC-FFAC-02DA-3804D426A4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35" y="4426467"/>
            <a:ext cx="840817" cy="840817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34EEDAFE-9E86-4157-AFBE-7E78495571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34" y="6327558"/>
            <a:ext cx="840817" cy="840817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B6DFADEE-DB6C-FA87-0B2F-D3F77081B4D0}"/>
              </a:ext>
            </a:extLst>
          </p:cNvPr>
          <p:cNvSpPr txBox="1"/>
          <p:nvPr/>
        </p:nvSpPr>
        <p:spPr>
          <a:xfrm>
            <a:off x="5490043" y="4244520"/>
            <a:ext cx="10915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 ๔.๑ ม.๓/๑ </a:t>
            </a:r>
            <a:r>
              <a:rPr lang="th-TH" sz="3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วิเคราะห์เรื่องราวเหตุการณ์สำคัญทางประวัติศาสตร์</a:t>
            </a:r>
          </a:p>
          <a:p>
            <a:r>
              <a:rPr lang="th-TH" sz="3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ได้อย่างมีเหตุผลตามวิธีการทางประวัติศาสตร์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9038210E-9212-1E25-B5BC-22C7FAF6EA1D}"/>
              </a:ext>
            </a:extLst>
          </p:cNvPr>
          <p:cNvSpPr txBox="1"/>
          <p:nvPr/>
        </p:nvSpPr>
        <p:spPr>
          <a:xfrm>
            <a:off x="5382751" y="5818292"/>
            <a:ext cx="12708597" cy="416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36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 วิธีการทางประวัติศาสตร์</a:t>
            </a:r>
            <a:endParaRPr lang="en-US" sz="3600" kern="1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36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๑.๑ ความหมายวิธีการทางประวัติศาสตร์</a:t>
            </a:r>
            <a:endParaRPr lang="en-US" sz="3600" kern="1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36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๑.๒ ขั้นตอนของวิธีการทางประวัติศาสตร์</a:t>
            </a:r>
            <a:endParaRPr lang="en-US" sz="3600" kern="1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36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๑.๓ ความสำคัญของวิธีการทางประวัติศาสตร์</a:t>
            </a:r>
            <a:endParaRPr lang="en-US" sz="3600" kern="1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36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๒. การวิเคราะห์เหตุการณ์สำคัญในสมัยรัตนโกสินทร์</a:t>
            </a:r>
            <a:endParaRPr lang="en-US" sz="3600" kern="1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3600" b="1" kern="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3600" kern="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๒.๑ ความสัมพันธ์ระหว่างประเทศกับประเทศตะวันตกในสมัยรัตนโกสินทร์</a:t>
            </a:r>
            <a:endParaRPr lang="en-US" sz="3600" kern="1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2399419F-FDE8-8A7A-65CC-EA71FB1801E1}"/>
              </a:ext>
            </a:extLst>
          </p:cNvPr>
          <p:cNvSpPr/>
          <p:nvPr/>
        </p:nvSpPr>
        <p:spPr>
          <a:xfrm rot="1006043">
            <a:off x="12768418" y="112779"/>
            <a:ext cx="5596314" cy="4582383"/>
          </a:xfrm>
          <a:custGeom>
            <a:avLst/>
            <a:gdLst/>
            <a:ahLst/>
            <a:cxnLst/>
            <a:rect l="l" t="t" r="r" b="b"/>
            <a:pathLst>
              <a:path w="4883330" h="4254601">
                <a:moveTo>
                  <a:pt x="0" y="0"/>
                </a:moveTo>
                <a:lnTo>
                  <a:pt x="4883330" y="0"/>
                </a:lnTo>
                <a:lnTo>
                  <a:pt x="4883330" y="4254601"/>
                </a:lnTo>
                <a:lnTo>
                  <a:pt x="0" y="42546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" name="Picture 6" descr="หน้าแรก - บริษัท สำนักพิมพ์เอมพันธ์ จำกัด [Aimphan Press Co.,LTD.]">
            <a:extLst>
              <a:ext uri="{FF2B5EF4-FFF2-40B4-BE49-F238E27FC236}">
                <a16:creationId xmlns:a16="http://schemas.microsoft.com/office/drawing/2014/main" id="{B770AA0F-7D16-A92F-9FB8-D0461C3F9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274638"/>
            <a:ext cx="1066800" cy="6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รูปภาพ 2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8A11F444-4950-6476-A9EE-427EE937B8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D1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09C20E-3413-E95F-B04A-F2DB1774F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3">
            <a:extLst>
              <a:ext uri="{FF2B5EF4-FFF2-40B4-BE49-F238E27FC236}">
                <a16:creationId xmlns:a16="http://schemas.microsoft.com/office/drawing/2014/main" id="{36D865BF-3D3E-1535-E3AD-02DEE27DCEAE}"/>
              </a:ext>
            </a:extLst>
          </p:cNvPr>
          <p:cNvSpPr/>
          <p:nvPr/>
        </p:nvSpPr>
        <p:spPr>
          <a:xfrm rot="-549792">
            <a:off x="2989930" y="-776463"/>
            <a:ext cx="12801609" cy="12737600"/>
          </a:xfrm>
          <a:custGeom>
            <a:avLst/>
            <a:gdLst/>
            <a:ahLst/>
            <a:cxnLst/>
            <a:rect l="l" t="t" r="r" b="b"/>
            <a:pathLst>
              <a:path w="12801609" h="12737600">
                <a:moveTo>
                  <a:pt x="0" y="0"/>
                </a:moveTo>
                <a:lnTo>
                  <a:pt x="12801608" y="0"/>
                </a:lnTo>
                <a:lnTo>
                  <a:pt x="12801608" y="12737601"/>
                </a:lnTo>
                <a:lnTo>
                  <a:pt x="0" y="127376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580FC612-3C4B-9A2F-CA48-CAABF89554C2}"/>
              </a:ext>
            </a:extLst>
          </p:cNvPr>
          <p:cNvSpPr/>
          <p:nvPr/>
        </p:nvSpPr>
        <p:spPr>
          <a:xfrm>
            <a:off x="1330009" y="889328"/>
            <a:ext cx="1057552" cy="1110291"/>
          </a:xfrm>
          <a:custGeom>
            <a:avLst/>
            <a:gdLst/>
            <a:ahLst/>
            <a:cxnLst/>
            <a:rect l="l" t="t" r="r" b="b"/>
            <a:pathLst>
              <a:path w="1057552" h="1110291">
                <a:moveTo>
                  <a:pt x="0" y="0"/>
                </a:moveTo>
                <a:lnTo>
                  <a:pt x="1057552" y="0"/>
                </a:lnTo>
                <a:lnTo>
                  <a:pt x="1057552" y="1110291"/>
                </a:lnTo>
                <a:lnTo>
                  <a:pt x="0" y="1110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CA7F4527-71C8-5647-075F-FED17FB84C5C}"/>
              </a:ext>
            </a:extLst>
          </p:cNvPr>
          <p:cNvSpPr/>
          <p:nvPr/>
        </p:nvSpPr>
        <p:spPr>
          <a:xfrm>
            <a:off x="580354" y="1883745"/>
            <a:ext cx="950390" cy="997785"/>
          </a:xfrm>
          <a:custGeom>
            <a:avLst/>
            <a:gdLst/>
            <a:ahLst/>
            <a:cxnLst/>
            <a:rect l="l" t="t" r="r" b="b"/>
            <a:pathLst>
              <a:path w="950390" h="997785">
                <a:moveTo>
                  <a:pt x="0" y="0"/>
                </a:moveTo>
                <a:lnTo>
                  <a:pt x="950390" y="0"/>
                </a:lnTo>
                <a:lnTo>
                  <a:pt x="950390" y="997785"/>
                </a:lnTo>
                <a:lnTo>
                  <a:pt x="0" y="9977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536B1B72-F085-6EA5-3034-D01E9DA007F1}"/>
              </a:ext>
            </a:extLst>
          </p:cNvPr>
          <p:cNvSpPr/>
          <p:nvPr/>
        </p:nvSpPr>
        <p:spPr>
          <a:xfrm rot="-8295078" flipH="1">
            <a:off x="15433289" y="1016843"/>
            <a:ext cx="1118265" cy="1928042"/>
          </a:xfrm>
          <a:custGeom>
            <a:avLst/>
            <a:gdLst/>
            <a:ahLst/>
            <a:cxnLst/>
            <a:rect l="l" t="t" r="r" b="b"/>
            <a:pathLst>
              <a:path w="1118265" h="1928042">
                <a:moveTo>
                  <a:pt x="1118265" y="0"/>
                </a:moveTo>
                <a:lnTo>
                  <a:pt x="0" y="0"/>
                </a:lnTo>
                <a:lnTo>
                  <a:pt x="0" y="1928043"/>
                </a:lnTo>
                <a:lnTo>
                  <a:pt x="1118265" y="1928043"/>
                </a:lnTo>
                <a:lnTo>
                  <a:pt x="111826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5" name="กลุ่ม 54">
            <a:extLst>
              <a:ext uri="{FF2B5EF4-FFF2-40B4-BE49-F238E27FC236}">
                <a16:creationId xmlns:a16="http://schemas.microsoft.com/office/drawing/2014/main" id="{59239A2D-8881-459B-C742-95BDF5DBC862}"/>
              </a:ext>
            </a:extLst>
          </p:cNvPr>
          <p:cNvGrpSpPr/>
          <p:nvPr/>
        </p:nvGrpSpPr>
        <p:grpSpPr>
          <a:xfrm>
            <a:off x="3988459" y="3483903"/>
            <a:ext cx="10311081" cy="3319194"/>
            <a:chOff x="3766421" y="231885"/>
            <a:chExt cx="10311081" cy="3319194"/>
          </a:xfrm>
        </p:grpSpPr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2151001B-D693-BB79-4C34-03DE6B121CB9}"/>
                </a:ext>
              </a:extLst>
            </p:cNvPr>
            <p:cNvSpPr/>
            <p:nvPr/>
          </p:nvSpPr>
          <p:spPr>
            <a:xfrm>
              <a:off x="3953989" y="231885"/>
              <a:ext cx="9594082" cy="3319194"/>
            </a:xfrm>
            <a:custGeom>
              <a:avLst/>
              <a:gdLst/>
              <a:ahLst/>
              <a:cxnLst/>
              <a:rect l="l" t="t" r="r" b="b"/>
              <a:pathLst>
                <a:path w="7659433" h="2999945">
                  <a:moveTo>
                    <a:pt x="0" y="0"/>
                  </a:moveTo>
                  <a:lnTo>
                    <a:pt x="7659433" y="0"/>
                  </a:lnTo>
                  <a:lnTo>
                    <a:pt x="7659433" y="2999945"/>
                  </a:lnTo>
                  <a:lnTo>
                    <a:pt x="0" y="2999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57" name="TextBox 12">
              <a:extLst>
                <a:ext uri="{FF2B5EF4-FFF2-40B4-BE49-F238E27FC236}">
                  <a16:creationId xmlns:a16="http://schemas.microsoft.com/office/drawing/2014/main" id="{34BFE40E-6175-403B-3AF5-033324E1DEA6}"/>
                </a:ext>
              </a:extLst>
            </p:cNvPr>
            <p:cNvSpPr txBox="1"/>
            <p:nvPr/>
          </p:nvSpPr>
          <p:spPr>
            <a:xfrm>
              <a:off x="3766421" y="1488183"/>
              <a:ext cx="10311081" cy="12000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10000"/>
                </a:lnSpc>
              </a:pPr>
              <a:r>
                <a:rPr lang="th-TH" sz="6600" dirty="0">
                  <a:solidFill>
                    <a:srgbClr val="322222"/>
                  </a:solidFill>
                  <a:latin typeface="เอฟซี แคนดี้"/>
                  <a:ea typeface="เอฟซี แคนดี้"/>
                  <a:cs typeface="เอฟซี แคนดี้"/>
                  <a:sym typeface="เอฟซี แคนดี้"/>
                </a:rPr>
                <a:t>วิธีการทางประวัติศาสตร์</a:t>
              </a:r>
              <a:endParaRPr lang="en-US" sz="6600" dirty="0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endParaRPr>
            </a:p>
          </p:txBody>
        </p:sp>
      </p:grpSp>
      <p:sp>
        <p:nvSpPr>
          <p:cNvPr id="62" name="กล่องข้อความ 61">
            <a:extLst>
              <a:ext uri="{FF2B5EF4-FFF2-40B4-BE49-F238E27FC236}">
                <a16:creationId xmlns:a16="http://schemas.microsoft.com/office/drawing/2014/main" id="{9AF63269-E96E-0113-E82A-D0C0406E838E}"/>
              </a:ext>
            </a:extLst>
          </p:cNvPr>
          <p:cNvSpPr txBox="1"/>
          <p:nvPr/>
        </p:nvSpPr>
        <p:spPr>
          <a:xfrm>
            <a:off x="4401068" y="4664928"/>
            <a:ext cx="9144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กระบวนการในการแสวงหาข้อเท็จจริง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ทางประวัติศาสตร์</a:t>
            </a:r>
            <a:b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ของสังคมมนุษย์ในอดีต ด้วยการศึกษาวิเคราะห์และวิจัยเอกสาร </a:t>
            </a:r>
            <a:b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และหลักฐานอื่น ๆ เพื่อให้ได้องค์ความรู้ใหม่ทางประวัติศาสตร์</a:t>
            </a:r>
            <a:b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บนพื้นฐานของ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ความเป็นเหตุผล มีความเป็นกลาง ปราศจากอคติ </a:t>
            </a:r>
            <a:b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โดยไม่ใช้ค่านิยมของตนเองไปตัดสินแต่</a:t>
            </a:r>
            <a:b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พยายามเข้าใจและการวิเคราะห์อย่างเป็นระบบ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15D69118-5A2A-2332-E964-59791EFC0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0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34 L -0.00417 -0.3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-1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D1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E8D02D-FEEC-8E84-7BD3-1B1109092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DCBA9C29-9DEA-358F-2CE7-DB2E05ED622F}"/>
              </a:ext>
            </a:extLst>
          </p:cNvPr>
          <p:cNvSpPr/>
          <p:nvPr/>
        </p:nvSpPr>
        <p:spPr>
          <a:xfrm flipV="1">
            <a:off x="3221894" y="5945292"/>
            <a:ext cx="2020758" cy="898389"/>
          </a:xfrm>
          <a:prstGeom prst="line">
            <a:avLst/>
          </a:prstGeom>
          <a:ln w="38100" cap="flat">
            <a:solidFill>
              <a:schemeClr val="bg1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69976837-2C25-42EE-6AA0-4A3871C36B9C}"/>
              </a:ext>
            </a:extLst>
          </p:cNvPr>
          <p:cNvSpPr/>
          <p:nvPr/>
        </p:nvSpPr>
        <p:spPr>
          <a:xfrm flipV="1">
            <a:off x="9760946" y="5950176"/>
            <a:ext cx="1795517" cy="789905"/>
          </a:xfrm>
          <a:prstGeom prst="line">
            <a:avLst/>
          </a:prstGeom>
          <a:ln w="38100" cap="flat">
            <a:solidFill>
              <a:schemeClr val="bg1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20" name="AutoShape 20">
            <a:extLst>
              <a:ext uri="{FF2B5EF4-FFF2-40B4-BE49-F238E27FC236}">
                <a16:creationId xmlns:a16="http://schemas.microsoft.com/office/drawing/2014/main" id="{419CD09A-1367-8DCA-C9AA-55C96E634C25}"/>
              </a:ext>
            </a:extLst>
          </p:cNvPr>
          <p:cNvSpPr/>
          <p:nvPr/>
        </p:nvSpPr>
        <p:spPr>
          <a:xfrm>
            <a:off x="6637994" y="5950227"/>
            <a:ext cx="1726406" cy="782201"/>
          </a:xfrm>
          <a:prstGeom prst="line">
            <a:avLst/>
          </a:prstGeom>
          <a:ln w="38100" cap="flat">
            <a:solidFill>
              <a:schemeClr val="bg1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4CCE3F99-433E-CFE2-8F63-D878FE080165}"/>
              </a:ext>
            </a:extLst>
          </p:cNvPr>
          <p:cNvSpPr/>
          <p:nvPr/>
        </p:nvSpPr>
        <p:spPr>
          <a:xfrm>
            <a:off x="12959837" y="5942325"/>
            <a:ext cx="1888258" cy="805607"/>
          </a:xfrm>
          <a:prstGeom prst="line">
            <a:avLst/>
          </a:prstGeom>
          <a:ln w="38100" cap="flat">
            <a:solidFill>
              <a:schemeClr val="bg1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39F7F2AF-BEBE-C0FE-9489-299A91385BA6}"/>
              </a:ext>
            </a:extLst>
          </p:cNvPr>
          <p:cNvGrpSpPr/>
          <p:nvPr/>
        </p:nvGrpSpPr>
        <p:grpSpPr>
          <a:xfrm>
            <a:off x="1758580" y="6389810"/>
            <a:ext cx="1599290" cy="1954091"/>
            <a:chOff x="1758580" y="6389810"/>
            <a:chExt cx="1599290" cy="1954091"/>
          </a:xfrm>
        </p:grpSpPr>
        <p:sp>
          <p:nvSpPr>
            <p:cNvPr id="46" name="Freeform 4">
              <a:extLst>
                <a:ext uri="{FF2B5EF4-FFF2-40B4-BE49-F238E27FC236}">
                  <a16:creationId xmlns:a16="http://schemas.microsoft.com/office/drawing/2014/main" id="{1F7D4A3E-8D2D-5ABA-DA76-E103D8C334A3}"/>
                </a:ext>
              </a:extLst>
            </p:cNvPr>
            <p:cNvSpPr/>
            <p:nvPr/>
          </p:nvSpPr>
          <p:spPr>
            <a:xfrm>
              <a:off x="1828800" y="6433830"/>
              <a:ext cx="1529070" cy="152907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449815FD-BE8C-AFFE-5028-B4F552A0431F}"/>
                </a:ext>
              </a:extLst>
            </p:cNvPr>
            <p:cNvGrpSpPr/>
            <p:nvPr/>
          </p:nvGrpSpPr>
          <p:grpSpPr>
            <a:xfrm>
              <a:off x="1758580" y="6389810"/>
              <a:ext cx="1529070" cy="1954091"/>
              <a:chOff x="0" y="0"/>
              <a:chExt cx="812800" cy="1038726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5B998EB4-5C8E-039D-CC11-982F877C5C8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D2007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A590A1B7-53A6-18EE-93B1-0D7B03168813}"/>
                  </a:ext>
                </a:extLst>
              </p:cNvPr>
              <p:cNvSpPr txBox="1"/>
              <p:nvPr/>
            </p:nvSpPr>
            <p:spPr>
              <a:xfrm>
                <a:off x="66074" y="330701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80"/>
                  </a:lnSpc>
                </a:pPr>
                <a:r>
                  <a:rPr lang="th-TH" sz="9600" b="1" dirty="0">
                    <a:solidFill>
                      <a:srgbClr val="FFFFFF"/>
                    </a:solidFill>
                    <a:latin typeface="ThankYouThin" panose="00000500000000000000" pitchFamily="2" charset="-34"/>
                    <a:ea typeface="TT Hazelnuts Bold"/>
                    <a:cs typeface="ThankYouThin" panose="00000500000000000000" pitchFamily="2" charset="-34"/>
                    <a:sym typeface="TT Hazelnuts Bold"/>
                  </a:rPr>
                  <a:t>๑</a:t>
                </a:r>
                <a:endParaRPr lang="en-US" sz="9600" b="1" dirty="0">
                  <a:solidFill>
                    <a:srgbClr val="FFFFFF"/>
                  </a:solidFill>
                  <a:latin typeface="ThankYouThin" panose="00000500000000000000" pitchFamily="2" charset="-34"/>
                  <a:ea typeface="TT Hazelnuts Bold"/>
                  <a:cs typeface="ThankYouThin" panose="00000500000000000000" pitchFamily="2" charset="-34"/>
                  <a:sym typeface="TT Hazelnuts Bold"/>
                </a:endParaRPr>
              </a:p>
            </p:txBody>
          </p:sp>
        </p:grp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41635324-2A48-D246-EBC2-618D010C0678}"/>
                </a:ext>
              </a:extLst>
            </p:cNvPr>
            <p:cNvSpPr txBox="1"/>
            <p:nvPr/>
          </p:nvSpPr>
          <p:spPr>
            <a:xfrm>
              <a:off x="1984279" y="6626051"/>
              <a:ext cx="1012933" cy="3462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4420" lvl="1" algn="l">
                <a:lnSpc>
                  <a:spcPts val="2710"/>
                </a:lnSpc>
              </a:pPr>
              <a:r>
                <a:rPr lang="th-TH" sz="2400" dirty="0">
                  <a:solidFill>
                    <a:schemeClr val="bg1"/>
                  </a:solidFill>
                  <a:latin typeface="ThankYouThin" panose="00000500000000000000" pitchFamily="2" charset="-34"/>
                  <a:ea typeface="TT Hazelnuts Ultra-Bold"/>
                  <a:cs typeface="ThankYouThin" panose="00000500000000000000" pitchFamily="2" charset="-34"/>
                  <a:sym typeface="TT Hazelnuts Ultra-Bold"/>
                </a:rPr>
                <a:t>ขั้นที่</a:t>
              </a:r>
              <a:endParaRPr lang="en-US" sz="2400" dirty="0">
                <a:solidFill>
                  <a:schemeClr val="bg1"/>
                </a:solidFill>
                <a:latin typeface="ThankYouThin" panose="00000500000000000000" pitchFamily="2" charset="-34"/>
                <a:ea typeface="TT Hazelnuts Ultra-Bold"/>
                <a:cs typeface="ThankYouThin" panose="00000500000000000000" pitchFamily="2" charset="-34"/>
                <a:sym typeface="TT Hazelnuts Ultra-Bold"/>
              </a:endParaRPr>
            </a:p>
          </p:txBody>
        </p:sp>
      </p:grpSp>
      <p:sp>
        <p:nvSpPr>
          <p:cNvPr id="29" name="TextBox 29">
            <a:extLst>
              <a:ext uri="{FF2B5EF4-FFF2-40B4-BE49-F238E27FC236}">
                <a16:creationId xmlns:a16="http://schemas.microsoft.com/office/drawing/2014/main" id="{839B0952-FA2B-9896-4C2B-2EC92402A239}"/>
              </a:ext>
            </a:extLst>
          </p:cNvPr>
          <p:cNvSpPr txBox="1"/>
          <p:nvPr/>
        </p:nvSpPr>
        <p:spPr>
          <a:xfrm>
            <a:off x="1037549" y="4663986"/>
            <a:ext cx="316825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  <a:t>การกำหนดเป้าหมายหรือประเด็นคำถาม</a:t>
            </a:r>
            <a:b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</a:br>
            <a: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  <a:t>ที่ต้องการศึกษา</a:t>
            </a:r>
            <a:endParaRPr lang="en-US" sz="2800" b="1" dirty="0">
              <a:solidFill>
                <a:schemeClr val="bg1"/>
              </a:solidFill>
              <a:latin typeface="AppleThin" panose="00000500000000000000" pitchFamily="2" charset="-34"/>
              <a:ea typeface="TT Hazelnuts Bold"/>
              <a:cs typeface="AppleThin" panose="00000500000000000000" pitchFamily="2" charset="-34"/>
              <a:sym typeface="TT Hazelnuts Bold"/>
            </a:endParaRPr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89D12BFF-F13A-D6E3-544C-531B129CB3B3}"/>
              </a:ext>
            </a:extLst>
          </p:cNvPr>
          <p:cNvSpPr/>
          <p:nvPr/>
        </p:nvSpPr>
        <p:spPr>
          <a:xfrm>
            <a:off x="1330009" y="889328"/>
            <a:ext cx="1057552" cy="1110291"/>
          </a:xfrm>
          <a:custGeom>
            <a:avLst/>
            <a:gdLst/>
            <a:ahLst/>
            <a:cxnLst/>
            <a:rect l="l" t="t" r="r" b="b"/>
            <a:pathLst>
              <a:path w="1057552" h="1110291">
                <a:moveTo>
                  <a:pt x="0" y="0"/>
                </a:moveTo>
                <a:lnTo>
                  <a:pt x="1057552" y="0"/>
                </a:lnTo>
                <a:lnTo>
                  <a:pt x="1057552" y="1110291"/>
                </a:lnTo>
                <a:lnTo>
                  <a:pt x="0" y="1110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FF0825CE-46B9-5245-55FC-24545A57AD34}"/>
              </a:ext>
            </a:extLst>
          </p:cNvPr>
          <p:cNvSpPr/>
          <p:nvPr/>
        </p:nvSpPr>
        <p:spPr>
          <a:xfrm>
            <a:off x="580354" y="1883745"/>
            <a:ext cx="950390" cy="997785"/>
          </a:xfrm>
          <a:custGeom>
            <a:avLst/>
            <a:gdLst/>
            <a:ahLst/>
            <a:cxnLst/>
            <a:rect l="l" t="t" r="r" b="b"/>
            <a:pathLst>
              <a:path w="950390" h="997785">
                <a:moveTo>
                  <a:pt x="0" y="0"/>
                </a:moveTo>
                <a:lnTo>
                  <a:pt x="950390" y="0"/>
                </a:lnTo>
                <a:lnTo>
                  <a:pt x="950390" y="997785"/>
                </a:lnTo>
                <a:lnTo>
                  <a:pt x="0" y="9977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38078DF9-F093-51F8-5492-4F0FDED2FE7C}"/>
              </a:ext>
            </a:extLst>
          </p:cNvPr>
          <p:cNvSpPr/>
          <p:nvPr/>
        </p:nvSpPr>
        <p:spPr>
          <a:xfrm rot="-8295078" flipH="1">
            <a:off x="15433289" y="1016843"/>
            <a:ext cx="1118265" cy="1928042"/>
          </a:xfrm>
          <a:custGeom>
            <a:avLst/>
            <a:gdLst/>
            <a:ahLst/>
            <a:cxnLst/>
            <a:rect l="l" t="t" r="r" b="b"/>
            <a:pathLst>
              <a:path w="1118265" h="1928042">
                <a:moveTo>
                  <a:pt x="1118265" y="0"/>
                </a:moveTo>
                <a:lnTo>
                  <a:pt x="0" y="0"/>
                </a:lnTo>
                <a:lnTo>
                  <a:pt x="0" y="1928043"/>
                </a:lnTo>
                <a:lnTo>
                  <a:pt x="1118265" y="1928043"/>
                </a:lnTo>
                <a:lnTo>
                  <a:pt x="111826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97E7A5CD-D80E-A57C-EBAB-589B6973C18B}"/>
              </a:ext>
            </a:extLst>
          </p:cNvPr>
          <p:cNvGrpSpPr/>
          <p:nvPr/>
        </p:nvGrpSpPr>
        <p:grpSpPr>
          <a:xfrm>
            <a:off x="5176897" y="4870094"/>
            <a:ext cx="1604903" cy="1910170"/>
            <a:chOff x="5176897" y="4870094"/>
            <a:chExt cx="1604903" cy="1910170"/>
          </a:xfrm>
        </p:grpSpPr>
        <p:sp>
          <p:nvSpPr>
            <p:cNvPr id="47" name="Freeform 4">
              <a:extLst>
                <a:ext uri="{FF2B5EF4-FFF2-40B4-BE49-F238E27FC236}">
                  <a16:creationId xmlns:a16="http://schemas.microsoft.com/office/drawing/2014/main" id="{63E3A3FC-5AF5-ACCA-686E-209EEA6D3C91}"/>
                </a:ext>
              </a:extLst>
            </p:cNvPr>
            <p:cNvSpPr/>
            <p:nvPr/>
          </p:nvSpPr>
          <p:spPr>
            <a:xfrm>
              <a:off x="5252730" y="4914900"/>
              <a:ext cx="1529070" cy="152907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E86CA56-1413-5618-F4B3-DC366773985F}"/>
                </a:ext>
              </a:extLst>
            </p:cNvPr>
            <p:cNvGrpSpPr/>
            <p:nvPr/>
          </p:nvGrpSpPr>
          <p:grpSpPr>
            <a:xfrm>
              <a:off x="5176897" y="4870094"/>
              <a:ext cx="1529070" cy="1910170"/>
              <a:chOff x="0" y="0"/>
              <a:chExt cx="812800" cy="101537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303A0D59-A18A-4931-0631-2F85DB4D75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D2007"/>
              </a:solidFill>
            </p:spPr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E28C1669-2FE2-748E-32D9-B6402906D186}"/>
                  </a:ext>
                </a:extLst>
              </p:cNvPr>
              <p:cNvSpPr txBox="1"/>
              <p:nvPr/>
            </p:nvSpPr>
            <p:spPr>
              <a:xfrm>
                <a:off x="34313" y="307354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80"/>
                  </a:lnSpc>
                </a:pPr>
                <a:r>
                  <a:rPr lang="th-TH" sz="9600" b="1" dirty="0">
                    <a:solidFill>
                      <a:srgbClr val="FFFFFF"/>
                    </a:solidFill>
                    <a:latin typeface="ThankYouThin" panose="00000500000000000000" pitchFamily="2" charset="-34"/>
                    <a:ea typeface="TT Hazelnuts Bold"/>
                    <a:cs typeface="ThankYouThin" panose="00000500000000000000" pitchFamily="2" charset="-34"/>
                    <a:sym typeface="TT Hazelnuts Bold"/>
                  </a:rPr>
                  <a:t>๒</a:t>
                </a:r>
                <a:endParaRPr lang="en-US" sz="9600" b="1" dirty="0">
                  <a:solidFill>
                    <a:srgbClr val="FFFFFF"/>
                  </a:solidFill>
                  <a:latin typeface="ThankYouThin" panose="00000500000000000000" pitchFamily="2" charset="-34"/>
                  <a:ea typeface="TT Hazelnuts Bold"/>
                  <a:cs typeface="ThankYouThin" panose="00000500000000000000" pitchFamily="2" charset="-34"/>
                  <a:sym typeface="TT Hazelnuts Bold"/>
                </a:endParaRPr>
              </a:p>
            </p:txBody>
          </p:sp>
        </p:grpSp>
        <p:sp>
          <p:nvSpPr>
            <p:cNvPr id="39" name="TextBox 25">
              <a:extLst>
                <a:ext uri="{FF2B5EF4-FFF2-40B4-BE49-F238E27FC236}">
                  <a16:creationId xmlns:a16="http://schemas.microsoft.com/office/drawing/2014/main" id="{3F7A6E90-48D7-DD15-8EB6-24DCBCC0C642}"/>
                </a:ext>
              </a:extLst>
            </p:cNvPr>
            <p:cNvSpPr txBox="1"/>
            <p:nvPr/>
          </p:nvSpPr>
          <p:spPr>
            <a:xfrm>
              <a:off x="5391933" y="5079984"/>
              <a:ext cx="1012933" cy="3462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4420" lvl="1" algn="l">
                <a:lnSpc>
                  <a:spcPts val="2710"/>
                </a:lnSpc>
              </a:pPr>
              <a:r>
                <a:rPr lang="th-TH" sz="2400" dirty="0">
                  <a:solidFill>
                    <a:schemeClr val="bg1"/>
                  </a:solidFill>
                  <a:latin typeface="ThankYouThin" panose="00000500000000000000" pitchFamily="2" charset="-34"/>
                  <a:ea typeface="TT Hazelnuts Ultra-Bold"/>
                  <a:cs typeface="ThankYouThin" panose="00000500000000000000" pitchFamily="2" charset="-34"/>
                  <a:sym typeface="TT Hazelnuts Ultra-Bold"/>
                </a:rPr>
                <a:t>ขั้นที่</a:t>
              </a:r>
              <a:endParaRPr lang="en-US" sz="2400" dirty="0">
                <a:solidFill>
                  <a:schemeClr val="bg1"/>
                </a:solidFill>
                <a:latin typeface="ThankYouThin" panose="00000500000000000000" pitchFamily="2" charset="-34"/>
                <a:ea typeface="TT Hazelnuts Ultra-Bold"/>
                <a:cs typeface="ThankYouThin" panose="00000500000000000000" pitchFamily="2" charset="-34"/>
                <a:sym typeface="TT Hazelnuts Ultra-Bold"/>
              </a:endParaRPr>
            </a:p>
          </p:txBody>
        </p:sp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D24DD110-D109-8BC4-68C5-F94B995784D8}"/>
              </a:ext>
            </a:extLst>
          </p:cNvPr>
          <p:cNvGrpSpPr/>
          <p:nvPr/>
        </p:nvGrpSpPr>
        <p:grpSpPr>
          <a:xfrm>
            <a:off x="8296427" y="6283491"/>
            <a:ext cx="1616947" cy="1828262"/>
            <a:chOff x="8296427" y="6283491"/>
            <a:chExt cx="1616947" cy="1828262"/>
          </a:xfrm>
        </p:grpSpPr>
        <p:sp>
          <p:nvSpPr>
            <p:cNvPr id="48" name="Freeform 4">
              <a:extLst>
                <a:ext uri="{FF2B5EF4-FFF2-40B4-BE49-F238E27FC236}">
                  <a16:creationId xmlns:a16="http://schemas.microsoft.com/office/drawing/2014/main" id="{8F2D1264-273A-156F-EA64-FB892AD50D05}"/>
                </a:ext>
              </a:extLst>
            </p:cNvPr>
            <p:cNvSpPr/>
            <p:nvPr/>
          </p:nvSpPr>
          <p:spPr>
            <a:xfrm>
              <a:off x="8384304" y="6341327"/>
              <a:ext cx="1529070" cy="152907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>
                <a:solidFill>
                  <a:srgbClr val="322222"/>
                </a:solidFill>
              </a:endParaRPr>
            </a:p>
          </p:txBody>
        </p: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FF613BC8-F53E-18AB-FEF5-7134722C3E41}"/>
                </a:ext>
              </a:extLst>
            </p:cNvPr>
            <p:cNvGrpSpPr/>
            <p:nvPr/>
          </p:nvGrpSpPr>
          <p:grpSpPr>
            <a:xfrm>
              <a:off x="8296427" y="6283491"/>
              <a:ext cx="1529070" cy="1828262"/>
              <a:chOff x="0" y="0"/>
              <a:chExt cx="812800" cy="97184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08654BF0-D4D2-F5DD-A63C-BD45BF0A0D4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D2007"/>
              </a:solidFill>
            </p:spPr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F4ADC316-C662-FB87-1302-E68D8FF0C285}"/>
                  </a:ext>
                </a:extLst>
              </p:cNvPr>
              <p:cNvSpPr txBox="1"/>
              <p:nvPr/>
            </p:nvSpPr>
            <p:spPr>
              <a:xfrm>
                <a:off x="76200" y="26381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80"/>
                  </a:lnSpc>
                </a:pPr>
                <a:r>
                  <a:rPr lang="th-TH" sz="9600" b="1" dirty="0">
                    <a:solidFill>
                      <a:srgbClr val="FFFFFF"/>
                    </a:solidFill>
                    <a:latin typeface="ThankYouThin" panose="00000500000000000000" pitchFamily="2" charset="-34"/>
                    <a:ea typeface="TT Hazelnuts Bold"/>
                    <a:cs typeface="ThankYouThin" panose="00000500000000000000" pitchFamily="2" charset="-34"/>
                    <a:sym typeface="TT Hazelnuts Bold"/>
                  </a:rPr>
                  <a:t>๓</a:t>
                </a:r>
                <a:endParaRPr lang="en-US" sz="9600" b="1" dirty="0">
                  <a:solidFill>
                    <a:srgbClr val="FFFFFF"/>
                  </a:solidFill>
                  <a:latin typeface="ThankYouThin" panose="00000500000000000000" pitchFamily="2" charset="-34"/>
                  <a:ea typeface="TT Hazelnuts Bold"/>
                  <a:cs typeface="ThankYouThin" panose="00000500000000000000" pitchFamily="2" charset="-34"/>
                  <a:sym typeface="TT Hazelnuts Bold"/>
                </a:endParaRPr>
              </a:p>
            </p:txBody>
          </p:sp>
        </p:grpSp>
        <p:sp>
          <p:nvSpPr>
            <p:cNvPr id="40" name="TextBox 25">
              <a:extLst>
                <a:ext uri="{FF2B5EF4-FFF2-40B4-BE49-F238E27FC236}">
                  <a16:creationId xmlns:a16="http://schemas.microsoft.com/office/drawing/2014/main" id="{DF946076-9B8A-3EEE-7BD3-8879B477FA62}"/>
                </a:ext>
              </a:extLst>
            </p:cNvPr>
            <p:cNvSpPr txBox="1"/>
            <p:nvPr/>
          </p:nvSpPr>
          <p:spPr>
            <a:xfrm>
              <a:off x="8518577" y="6491085"/>
              <a:ext cx="1012933" cy="3462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4420" lvl="1" algn="l">
                <a:lnSpc>
                  <a:spcPts val="2710"/>
                </a:lnSpc>
              </a:pPr>
              <a:r>
                <a:rPr lang="th-TH" sz="2400" dirty="0">
                  <a:solidFill>
                    <a:schemeClr val="bg1"/>
                  </a:solidFill>
                  <a:latin typeface="ThankYouThin" panose="00000500000000000000" pitchFamily="2" charset="-34"/>
                  <a:ea typeface="TT Hazelnuts Ultra-Bold"/>
                  <a:cs typeface="ThankYouThin" panose="00000500000000000000" pitchFamily="2" charset="-34"/>
                  <a:sym typeface="TT Hazelnuts Ultra-Bold"/>
                </a:rPr>
                <a:t>ขั้นที่</a:t>
              </a:r>
              <a:endParaRPr lang="en-US" sz="2400" dirty="0">
                <a:solidFill>
                  <a:schemeClr val="bg1"/>
                </a:solidFill>
                <a:latin typeface="ThankYouThin" panose="00000500000000000000" pitchFamily="2" charset="-34"/>
                <a:ea typeface="TT Hazelnuts Ultra-Bold"/>
                <a:cs typeface="ThankYouThin" panose="00000500000000000000" pitchFamily="2" charset="-34"/>
                <a:sym typeface="TT Hazelnuts Ultra-Bold"/>
              </a:endParaRPr>
            </a:p>
          </p:txBody>
        </p:sp>
      </p:grp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05FABDE1-F1CF-C5CB-E343-4E5F36662712}"/>
              </a:ext>
            </a:extLst>
          </p:cNvPr>
          <p:cNvGrpSpPr/>
          <p:nvPr/>
        </p:nvGrpSpPr>
        <p:grpSpPr>
          <a:xfrm>
            <a:off x="11491912" y="4877696"/>
            <a:ext cx="1590215" cy="1902568"/>
            <a:chOff x="11491912" y="4877696"/>
            <a:chExt cx="1590215" cy="1902568"/>
          </a:xfrm>
        </p:grpSpPr>
        <p:sp>
          <p:nvSpPr>
            <p:cNvPr id="49" name="Freeform 4">
              <a:extLst>
                <a:ext uri="{FF2B5EF4-FFF2-40B4-BE49-F238E27FC236}">
                  <a16:creationId xmlns:a16="http://schemas.microsoft.com/office/drawing/2014/main" id="{6D6E3104-9069-CAF4-BB7D-7373985BEBFC}"/>
                </a:ext>
              </a:extLst>
            </p:cNvPr>
            <p:cNvSpPr/>
            <p:nvPr/>
          </p:nvSpPr>
          <p:spPr>
            <a:xfrm>
              <a:off x="11553057" y="4914900"/>
              <a:ext cx="1529070" cy="152907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>
                <a:solidFill>
                  <a:srgbClr val="322222"/>
                </a:solidFill>
              </a:endParaRPr>
            </a:p>
          </p:txBody>
        </p: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61A11520-9CB0-9BF9-6A02-9D1431536608}"/>
                </a:ext>
              </a:extLst>
            </p:cNvPr>
            <p:cNvGrpSpPr/>
            <p:nvPr/>
          </p:nvGrpSpPr>
          <p:grpSpPr>
            <a:xfrm>
              <a:off x="11491912" y="4877696"/>
              <a:ext cx="1529070" cy="1902568"/>
              <a:chOff x="0" y="0"/>
              <a:chExt cx="812800" cy="1011338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9AF8820C-E8F2-9A4C-D213-433F17C8AA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D2007"/>
              </a:solidFill>
            </p:spPr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691783E6-49AA-A079-78C9-2DD6881FACC4}"/>
                  </a:ext>
                </a:extLst>
              </p:cNvPr>
              <p:cNvSpPr txBox="1"/>
              <p:nvPr/>
            </p:nvSpPr>
            <p:spPr>
              <a:xfrm>
                <a:off x="52919" y="303313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80"/>
                  </a:lnSpc>
                </a:pPr>
                <a:r>
                  <a:rPr lang="th-TH" sz="9600" b="1" dirty="0">
                    <a:solidFill>
                      <a:srgbClr val="FFFFFF"/>
                    </a:solidFill>
                    <a:latin typeface="ThankYouThin" panose="00000500000000000000" pitchFamily="2" charset="-34"/>
                    <a:ea typeface="TT Hazelnuts Bold"/>
                    <a:cs typeface="ThankYouThin" panose="00000500000000000000" pitchFamily="2" charset="-34"/>
                    <a:sym typeface="TT Hazelnuts Bold"/>
                  </a:rPr>
                  <a:t>๔</a:t>
                </a:r>
                <a:endParaRPr lang="en-US" sz="9600" b="1" dirty="0">
                  <a:solidFill>
                    <a:srgbClr val="FFFFFF"/>
                  </a:solidFill>
                  <a:latin typeface="ThankYouThin" panose="00000500000000000000" pitchFamily="2" charset="-34"/>
                  <a:ea typeface="TT Hazelnuts Bold"/>
                  <a:cs typeface="ThankYouThin" panose="00000500000000000000" pitchFamily="2" charset="-34"/>
                  <a:sym typeface="TT Hazelnuts Bold"/>
                </a:endParaRPr>
              </a:p>
            </p:txBody>
          </p:sp>
        </p:grpSp>
        <p:sp>
          <p:nvSpPr>
            <p:cNvPr id="41" name="TextBox 25">
              <a:extLst>
                <a:ext uri="{FF2B5EF4-FFF2-40B4-BE49-F238E27FC236}">
                  <a16:creationId xmlns:a16="http://schemas.microsoft.com/office/drawing/2014/main" id="{C9BC1A57-73CA-7E43-7E15-DFA4F047A577}"/>
                </a:ext>
              </a:extLst>
            </p:cNvPr>
            <p:cNvSpPr txBox="1"/>
            <p:nvPr/>
          </p:nvSpPr>
          <p:spPr>
            <a:xfrm>
              <a:off x="11698845" y="5079984"/>
              <a:ext cx="1012933" cy="3462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4420" lvl="1" algn="l">
                <a:lnSpc>
                  <a:spcPts val="2710"/>
                </a:lnSpc>
              </a:pPr>
              <a:r>
                <a:rPr lang="th-TH" sz="2400" dirty="0">
                  <a:solidFill>
                    <a:schemeClr val="bg1"/>
                  </a:solidFill>
                  <a:latin typeface="ThankYouThin" panose="00000500000000000000" pitchFamily="2" charset="-34"/>
                  <a:ea typeface="TT Hazelnuts Ultra-Bold"/>
                  <a:cs typeface="ThankYouThin" panose="00000500000000000000" pitchFamily="2" charset="-34"/>
                  <a:sym typeface="TT Hazelnuts Ultra-Bold"/>
                </a:rPr>
                <a:t>ขั้นที่</a:t>
              </a:r>
              <a:endParaRPr lang="en-US" sz="2400" dirty="0">
                <a:solidFill>
                  <a:schemeClr val="bg1"/>
                </a:solidFill>
                <a:latin typeface="ThankYouThin" panose="00000500000000000000" pitchFamily="2" charset="-34"/>
                <a:ea typeface="TT Hazelnuts Ultra-Bold"/>
                <a:cs typeface="ThankYouThin" panose="00000500000000000000" pitchFamily="2" charset="-34"/>
                <a:sym typeface="TT Hazelnuts Ultra-Bold"/>
              </a:endParaRPr>
            </a:p>
          </p:txBody>
        </p:sp>
      </p:grpSp>
      <p:sp>
        <p:nvSpPr>
          <p:cNvPr id="42" name="TextBox 29">
            <a:extLst>
              <a:ext uri="{FF2B5EF4-FFF2-40B4-BE49-F238E27FC236}">
                <a16:creationId xmlns:a16="http://schemas.microsoft.com/office/drawing/2014/main" id="{53A3C9C8-92DC-AC1A-E60C-E14B4DD00BFB}"/>
              </a:ext>
            </a:extLst>
          </p:cNvPr>
          <p:cNvSpPr txBox="1"/>
          <p:nvPr/>
        </p:nvSpPr>
        <p:spPr>
          <a:xfrm>
            <a:off x="3953989" y="6683956"/>
            <a:ext cx="385522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  <a:t>การค้นหา</a:t>
            </a:r>
            <a:b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</a:br>
            <a: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  <a:t>และรวบรวม</a:t>
            </a:r>
            <a:b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</a:br>
            <a: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  <a:t>หลักฐานทางประวัติศาสตร์</a:t>
            </a:r>
            <a:endParaRPr lang="en-US" sz="2800" b="1" dirty="0">
              <a:solidFill>
                <a:schemeClr val="bg1"/>
              </a:solidFill>
              <a:latin typeface="AppleThin" panose="00000500000000000000" pitchFamily="2" charset="-34"/>
              <a:ea typeface="TT Hazelnuts Bold"/>
              <a:cs typeface="AppleThin" panose="00000500000000000000" pitchFamily="2" charset="-34"/>
              <a:sym typeface="TT Hazelnuts Bold"/>
            </a:endParaRP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ECA1986F-6F09-6E0E-C8AB-8A7BBF370C19}"/>
              </a:ext>
            </a:extLst>
          </p:cNvPr>
          <p:cNvSpPr txBox="1"/>
          <p:nvPr/>
        </p:nvSpPr>
        <p:spPr>
          <a:xfrm>
            <a:off x="7510510" y="4837297"/>
            <a:ext cx="316825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  <a:t>การวิเคราะห์</a:t>
            </a:r>
            <a:b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</a:br>
            <a: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  <a:t>หลักฐาน</a:t>
            </a:r>
            <a:endParaRPr lang="en-US" sz="2800" b="1" dirty="0">
              <a:solidFill>
                <a:schemeClr val="bg1"/>
              </a:solidFill>
              <a:latin typeface="AppleThin" panose="00000500000000000000" pitchFamily="2" charset="-34"/>
              <a:ea typeface="TT Hazelnuts Bold"/>
              <a:cs typeface="AppleThin" panose="00000500000000000000" pitchFamily="2" charset="-34"/>
              <a:sym typeface="TT Hazelnuts Bold"/>
            </a:endParaRPr>
          </a:p>
        </p:txBody>
      </p:sp>
      <p:sp>
        <p:nvSpPr>
          <p:cNvPr id="44" name="TextBox 29">
            <a:extLst>
              <a:ext uri="{FF2B5EF4-FFF2-40B4-BE49-F238E27FC236}">
                <a16:creationId xmlns:a16="http://schemas.microsoft.com/office/drawing/2014/main" id="{9BBFFF17-7C39-8B40-AADA-73C2976CBF1E}"/>
              </a:ext>
            </a:extLst>
          </p:cNvPr>
          <p:cNvSpPr txBox="1"/>
          <p:nvPr/>
        </p:nvSpPr>
        <p:spPr>
          <a:xfrm>
            <a:off x="10706299" y="6634425"/>
            <a:ext cx="316825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  <a:t>การสรุป</a:t>
            </a:r>
            <a:b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</a:br>
            <a: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  <a:t>ข้อเท็จริง</a:t>
            </a:r>
            <a:endParaRPr lang="en-US" sz="2800" b="1" dirty="0">
              <a:solidFill>
                <a:schemeClr val="bg1"/>
              </a:solidFill>
              <a:latin typeface="AppleThin" panose="00000500000000000000" pitchFamily="2" charset="-34"/>
              <a:ea typeface="TT Hazelnuts Bold"/>
              <a:cs typeface="AppleThin" panose="00000500000000000000" pitchFamily="2" charset="-34"/>
              <a:sym typeface="TT Hazelnuts Bold"/>
            </a:endParaRPr>
          </a:p>
        </p:txBody>
      </p:sp>
      <p:sp>
        <p:nvSpPr>
          <p:cNvPr id="45" name="TextBox 29">
            <a:extLst>
              <a:ext uri="{FF2B5EF4-FFF2-40B4-BE49-F238E27FC236}">
                <a16:creationId xmlns:a16="http://schemas.microsoft.com/office/drawing/2014/main" id="{FB03069E-EC86-C94E-D4C3-6CFFAF8B76ED}"/>
              </a:ext>
            </a:extLst>
          </p:cNvPr>
          <p:cNvSpPr txBox="1"/>
          <p:nvPr/>
        </p:nvSpPr>
        <p:spPr>
          <a:xfrm>
            <a:off x="14082198" y="4445947"/>
            <a:ext cx="316825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  <a:t>การนำเสนอ</a:t>
            </a:r>
            <a:b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</a:br>
            <a: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  <a:t>ผลการศึกษา</a:t>
            </a:r>
            <a:b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</a:br>
            <a:r>
              <a:rPr lang="th-TH" sz="3200" dirty="0">
                <a:solidFill>
                  <a:schemeClr val="bg1"/>
                </a:solidFill>
                <a:latin typeface="AppleThin" panose="00000500000000000000" pitchFamily="2" charset="-34"/>
                <a:cs typeface="AppleThin" panose="00000500000000000000" pitchFamily="2" charset="-34"/>
              </a:rPr>
              <a:t>ทางประวัติศาสตร์</a:t>
            </a:r>
            <a:endParaRPr lang="en-US" sz="2800" b="1" dirty="0">
              <a:solidFill>
                <a:schemeClr val="bg1"/>
              </a:solidFill>
              <a:latin typeface="AppleThin" panose="00000500000000000000" pitchFamily="2" charset="-34"/>
              <a:ea typeface="TT Hazelnuts Bold"/>
              <a:cs typeface="AppleThin" panose="00000500000000000000" pitchFamily="2" charset="-34"/>
              <a:sym typeface="TT Hazelnuts Bold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63A2164-51FC-039D-1C40-35DB57FE8370}"/>
              </a:ext>
            </a:extLst>
          </p:cNvPr>
          <p:cNvGrpSpPr/>
          <p:nvPr/>
        </p:nvGrpSpPr>
        <p:grpSpPr>
          <a:xfrm>
            <a:off x="3785509" y="3201402"/>
            <a:ext cx="10479068" cy="3319194"/>
            <a:chOff x="3563471" y="231885"/>
            <a:chExt cx="10479068" cy="3319194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91BF42D1-1C0D-848E-1B1F-ECE681FCBC1E}"/>
                </a:ext>
              </a:extLst>
            </p:cNvPr>
            <p:cNvSpPr/>
            <p:nvPr/>
          </p:nvSpPr>
          <p:spPr>
            <a:xfrm>
              <a:off x="3953989" y="231885"/>
              <a:ext cx="9594082" cy="3319194"/>
            </a:xfrm>
            <a:custGeom>
              <a:avLst/>
              <a:gdLst/>
              <a:ahLst/>
              <a:cxnLst/>
              <a:rect l="l" t="t" r="r" b="b"/>
              <a:pathLst>
                <a:path w="7659433" h="2999945">
                  <a:moveTo>
                    <a:pt x="0" y="0"/>
                  </a:moveTo>
                  <a:lnTo>
                    <a:pt x="7659433" y="0"/>
                  </a:lnTo>
                  <a:lnTo>
                    <a:pt x="7659433" y="2999945"/>
                  </a:lnTo>
                  <a:lnTo>
                    <a:pt x="0" y="2999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1CC7F8D1-B69D-9B15-5DE6-47E970973AF9}"/>
                </a:ext>
              </a:extLst>
            </p:cNvPr>
            <p:cNvSpPr txBox="1"/>
            <p:nvPr/>
          </p:nvSpPr>
          <p:spPr>
            <a:xfrm>
              <a:off x="3731458" y="1962292"/>
              <a:ext cx="10311081" cy="12000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10000"/>
                </a:lnSpc>
              </a:pPr>
              <a:r>
                <a:rPr lang="th-TH" sz="6600" dirty="0">
                  <a:solidFill>
                    <a:srgbClr val="322222"/>
                  </a:solidFill>
                  <a:latin typeface="เอฟซี แคนดี้"/>
                  <a:ea typeface="เอฟซี แคนดี้"/>
                  <a:cs typeface="เอฟซี แคนดี้"/>
                  <a:sym typeface="เอฟซี แคนดี้"/>
                </a:rPr>
                <a:t>วิธีการทางประวัติศาสตร์</a:t>
              </a:r>
              <a:endParaRPr lang="en-US" sz="6600" dirty="0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endParaRPr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D0203796-4B2C-B162-8B1C-80F49C2A97DB}"/>
                </a:ext>
              </a:extLst>
            </p:cNvPr>
            <p:cNvSpPr/>
            <p:nvPr/>
          </p:nvSpPr>
          <p:spPr>
            <a:xfrm>
              <a:off x="6231528" y="1152417"/>
              <a:ext cx="4574098" cy="953185"/>
            </a:xfrm>
            <a:custGeom>
              <a:avLst/>
              <a:gdLst/>
              <a:ahLst/>
              <a:cxnLst/>
              <a:rect l="l" t="t" r="r" b="b"/>
              <a:pathLst>
                <a:path w="1950213" h="406400">
                  <a:moveTo>
                    <a:pt x="1747013" y="0"/>
                  </a:moveTo>
                  <a:cubicBezTo>
                    <a:pt x="1859238" y="0"/>
                    <a:pt x="1950213" y="90976"/>
                    <a:pt x="1950213" y="203200"/>
                  </a:cubicBezTo>
                  <a:cubicBezTo>
                    <a:pt x="1950213" y="315424"/>
                    <a:pt x="1859238" y="406400"/>
                    <a:pt x="174701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22222"/>
            </a:solidFill>
            <a:ln w="76200" cap="sq">
              <a:solidFill>
                <a:srgbClr val="A66B42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TextBox 12">
              <a:extLst>
                <a:ext uri="{FF2B5EF4-FFF2-40B4-BE49-F238E27FC236}">
                  <a16:creationId xmlns:a16="http://schemas.microsoft.com/office/drawing/2014/main" id="{92920160-3A7A-628B-3E93-075C1AAEE16A}"/>
                </a:ext>
              </a:extLst>
            </p:cNvPr>
            <p:cNvSpPr txBox="1"/>
            <p:nvPr/>
          </p:nvSpPr>
          <p:spPr>
            <a:xfrm>
              <a:off x="3563471" y="956853"/>
              <a:ext cx="10311081" cy="1135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10000"/>
                </a:lnSpc>
              </a:pPr>
              <a:r>
                <a:rPr lang="th-TH" sz="4400" dirty="0">
                  <a:solidFill>
                    <a:schemeClr val="bg1"/>
                  </a:solidFill>
                  <a:latin typeface="ThankYouThin" panose="00000500000000000000" pitchFamily="2" charset="-34"/>
                  <a:ea typeface="เอฟซี แคนดี้"/>
                  <a:cs typeface="ThankYouThin" panose="00000500000000000000" pitchFamily="2" charset="-34"/>
                  <a:sym typeface="เอฟซี แคนดี้"/>
                </a:rPr>
                <a:t>ขั้นตอนของ</a:t>
              </a:r>
              <a:endParaRPr lang="en-US" sz="4400" dirty="0">
                <a:solidFill>
                  <a:schemeClr val="bg1"/>
                </a:solidFill>
                <a:latin typeface="ThankYouThin" panose="00000500000000000000" pitchFamily="2" charset="-34"/>
                <a:ea typeface="เอฟซี แคนดี้"/>
                <a:cs typeface="ThankYouThin" panose="00000500000000000000" pitchFamily="2" charset="-34"/>
                <a:sym typeface="เอฟซี แคนดี้"/>
              </a:endParaRPr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8DD7419D-AD20-1D9B-04FC-D4CDA012FEFF}"/>
              </a:ext>
            </a:extLst>
          </p:cNvPr>
          <p:cNvGrpSpPr/>
          <p:nvPr/>
        </p:nvGrpSpPr>
        <p:grpSpPr>
          <a:xfrm>
            <a:off x="14786950" y="6283491"/>
            <a:ext cx="1595440" cy="1946162"/>
            <a:chOff x="14786950" y="6283491"/>
            <a:chExt cx="1595440" cy="1946162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4820091A-6296-51FC-E687-B5FC8997ED88}"/>
                </a:ext>
              </a:extLst>
            </p:cNvPr>
            <p:cNvSpPr/>
            <p:nvPr/>
          </p:nvSpPr>
          <p:spPr>
            <a:xfrm>
              <a:off x="14853320" y="6341327"/>
              <a:ext cx="1529070" cy="152907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>
                <a:solidFill>
                  <a:srgbClr val="322222"/>
                </a:solidFill>
              </a:endParaRPr>
            </a:p>
          </p:txBody>
        </p: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3FE2AB0F-DA2E-1F32-1754-EEDB2FB9145E}"/>
                </a:ext>
              </a:extLst>
            </p:cNvPr>
            <p:cNvGrpSpPr/>
            <p:nvPr/>
          </p:nvGrpSpPr>
          <p:grpSpPr>
            <a:xfrm>
              <a:off x="14786950" y="6283491"/>
              <a:ext cx="1529070" cy="1946162"/>
              <a:chOff x="0" y="0"/>
              <a:chExt cx="812800" cy="1034511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5B96F3CC-9413-DEFB-76C7-D4CB624A2E1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D2007"/>
              </a:solidFill>
            </p:spPr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35E9B3A9-0E0C-ECCF-E652-C5882354C8D2}"/>
                  </a:ext>
                </a:extLst>
              </p:cNvPr>
              <p:cNvSpPr txBox="1"/>
              <p:nvPr/>
            </p:nvSpPr>
            <p:spPr>
              <a:xfrm>
                <a:off x="32503" y="326486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80"/>
                  </a:lnSpc>
                </a:pPr>
                <a:r>
                  <a:rPr lang="th-TH" sz="9600" b="1" dirty="0">
                    <a:solidFill>
                      <a:srgbClr val="FFFFFF"/>
                    </a:solidFill>
                    <a:latin typeface="ThankYouThin" panose="00000500000000000000" pitchFamily="2" charset="-34"/>
                    <a:ea typeface="TT Hazelnuts Bold"/>
                    <a:cs typeface="ThankYouThin" panose="00000500000000000000" pitchFamily="2" charset="-34"/>
                    <a:sym typeface="TT Hazelnuts Bold"/>
                  </a:rPr>
                  <a:t>๕</a:t>
                </a:r>
                <a:endParaRPr lang="en-US" sz="9600" b="1" dirty="0">
                  <a:solidFill>
                    <a:srgbClr val="FFFFFF"/>
                  </a:solidFill>
                  <a:latin typeface="ThankYouThin" panose="00000500000000000000" pitchFamily="2" charset="-34"/>
                  <a:ea typeface="TT Hazelnuts Bold"/>
                  <a:cs typeface="ThankYouThin" panose="00000500000000000000" pitchFamily="2" charset="-34"/>
                  <a:sym typeface="TT Hazelnuts Bold"/>
                </a:endParaRPr>
              </a:p>
            </p:txBody>
          </p:sp>
        </p:grpSp>
        <p:sp>
          <p:nvSpPr>
            <p:cNvPr id="53" name="TextBox 25">
              <a:extLst>
                <a:ext uri="{FF2B5EF4-FFF2-40B4-BE49-F238E27FC236}">
                  <a16:creationId xmlns:a16="http://schemas.microsoft.com/office/drawing/2014/main" id="{B18DE9D3-3906-4E9B-A558-0C02F2FFA996}"/>
                </a:ext>
              </a:extLst>
            </p:cNvPr>
            <p:cNvSpPr txBox="1"/>
            <p:nvPr/>
          </p:nvSpPr>
          <p:spPr>
            <a:xfrm>
              <a:off x="14995938" y="6491084"/>
              <a:ext cx="1012933" cy="3462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4420" lvl="1" algn="l">
                <a:lnSpc>
                  <a:spcPts val="2710"/>
                </a:lnSpc>
              </a:pPr>
              <a:r>
                <a:rPr lang="th-TH" sz="2400" dirty="0">
                  <a:solidFill>
                    <a:schemeClr val="bg1"/>
                  </a:solidFill>
                  <a:latin typeface="ThankYouThin" panose="00000500000000000000" pitchFamily="2" charset="-34"/>
                  <a:ea typeface="TT Hazelnuts Ultra-Bold"/>
                  <a:cs typeface="ThankYouThin" panose="00000500000000000000" pitchFamily="2" charset="-34"/>
                  <a:sym typeface="TT Hazelnuts Ultra-Bold"/>
                </a:rPr>
                <a:t>ขั้นที่</a:t>
              </a:r>
              <a:endParaRPr lang="en-US" sz="2400" dirty="0">
                <a:solidFill>
                  <a:schemeClr val="bg1"/>
                </a:solidFill>
                <a:latin typeface="ThankYouThin" panose="00000500000000000000" pitchFamily="2" charset="-34"/>
                <a:ea typeface="TT Hazelnuts Ultra-Bold"/>
                <a:cs typeface="ThankYouThin" panose="00000500000000000000" pitchFamily="2" charset="-34"/>
                <a:sym typeface="TT Hazelnuts Ultra-Bold"/>
              </a:endParaRPr>
            </a:p>
          </p:txBody>
        </p:sp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35E0E003-6271-B52C-7718-BA0B2E9457C9}"/>
              </a:ext>
            </a:extLst>
          </p:cNvPr>
          <p:cNvGrpSpPr/>
          <p:nvPr/>
        </p:nvGrpSpPr>
        <p:grpSpPr>
          <a:xfrm>
            <a:off x="-990600" y="-1495095"/>
            <a:ext cx="20345400" cy="13372011"/>
            <a:chOff x="0" y="-725860"/>
            <a:chExt cx="26197424" cy="17829349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C45554E1-AEBC-BFA0-0126-F1364B314C10}"/>
                </a:ext>
              </a:extLst>
            </p:cNvPr>
            <p:cNvSpPr/>
            <p:nvPr/>
          </p:nvSpPr>
          <p:spPr>
            <a:xfrm>
              <a:off x="0" y="7682112"/>
              <a:ext cx="26197424" cy="9421377"/>
            </a:xfrm>
            <a:custGeom>
              <a:avLst/>
              <a:gdLst/>
              <a:ahLst/>
              <a:cxnLst/>
              <a:rect l="l" t="t" r="r" b="b"/>
              <a:pathLst>
                <a:path w="24384000" h="9421376">
                  <a:moveTo>
                    <a:pt x="0" y="0"/>
                  </a:moveTo>
                  <a:lnTo>
                    <a:pt x="24384000" y="0"/>
                  </a:lnTo>
                  <a:lnTo>
                    <a:pt x="24384000" y="9421376"/>
                  </a:lnTo>
                  <a:lnTo>
                    <a:pt x="0" y="9421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5849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0D99F0E7-DCA0-94DE-AE79-DC35EA77EFEA}"/>
                </a:ext>
              </a:extLst>
            </p:cNvPr>
            <p:cNvSpPr/>
            <p:nvPr/>
          </p:nvSpPr>
          <p:spPr>
            <a:xfrm>
              <a:off x="607370" y="-725860"/>
              <a:ext cx="24794523" cy="8387081"/>
            </a:xfrm>
            <a:custGeom>
              <a:avLst/>
              <a:gdLst/>
              <a:ahLst/>
              <a:cxnLst/>
              <a:rect l="l" t="t" r="r" b="b"/>
              <a:pathLst>
                <a:path w="24794522" h="7644422">
                  <a:moveTo>
                    <a:pt x="0" y="0"/>
                  </a:moveTo>
                  <a:lnTo>
                    <a:pt x="24794522" y="0"/>
                  </a:lnTo>
                  <a:lnTo>
                    <a:pt x="24794522" y="7644422"/>
                  </a:lnTo>
                  <a:lnTo>
                    <a:pt x="0" y="7644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23942"/>
              </a:stretch>
            </a:blipFill>
          </p:spPr>
        </p:sp>
      </p:grpSp>
      <p:pic>
        <p:nvPicPr>
          <p:cNvPr id="33" name="Picture 6" descr="หน้าแรก - บริษัท สำนักพิมพ์เอมพันธ์ จำกัด [Aimphan Press Co.,LTD.]">
            <a:extLst>
              <a:ext uri="{FF2B5EF4-FFF2-40B4-BE49-F238E27FC236}">
                <a16:creationId xmlns:a16="http://schemas.microsoft.com/office/drawing/2014/main" id="{589C35F3-159B-4211-7F61-4398B702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274638"/>
            <a:ext cx="1066800" cy="6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รูปภาพ 33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C0A08622-A1F4-1A67-03EF-46C8AE67F9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2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8.64198E-7 L 0.00191 -0.3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2" grpId="0"/>
      <p:bldP spid="43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D1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8549B3-77D8-069B-72E4-C2AF561EB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5">
            <a:extLst>
              <a:ext uri="{FF2B5EF4-FFF2-40B4-BE49-F238E27FC236}">
                <a16:creationId xmlns:a16="http://schemas.microsoft.com/office/drawing/2014/main" id="{AC4E571C-4674-3B71-FFE6-948B460EE227}"/>
              </a:ext>
            </a:extLst>
          </p:cNvPr>
          <p:cNvSpPr/>
          <p:nvPr/>
        </p:nvSpPr>
        <p:spPr>
          <a:xfrm>
            <a:off x="1330009" y="647701"/>
            <a:ext cx="1057552" cy="1110291"/>
          </a:xfrm>
          <a:custGeom>
            <a:avLst/>
            <a:gdLst/>
            <a:ahLst/>
            <a:cxnLst/>
            <a:rect l="l" t="t" r="r" b="b"/>
            <a:pathLst>
              <a:path w="1057552" h="1110291">
                <a:moveTo>
                  <a:pt x="0" y="0"/>
                </a:moveTo>
                <a:lnTo>
                  <a:pt x="1057552" y="0"/>
                </a:lnTo>
                <a:lnTo>
                  <a:pt x="1057552" y="1110291"/>
                </a:lnTo>
                <a:lnTo>
                  <a:pt x="0" y="1110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50200606-DCD9-6952-9CF5-88DC427B363F}"/>
              </a:ext>
            </a:extLst>
          </p:cNvPr>
          <p:cNvSpPr/>
          <p:nvPr/>
        </p:nvSpPr>
        <p:spPr>
          <a:xfrm>
            <a:off x="580354" y="1642118"/>
            <a:ext cx="950390" cy="997785"/>
          </a:xfrm>
          <a:custGeom>
            <a:avLst/>
            <a:gdLst/>
            <a:ahLst/>
            <a:cxnLst/>
            <a:rect l="l" t="t" r="r" b="b"/>
            <a:pathLst>
              <a:path w="950390" h="997785">
                <a:moveTo>
                  <a:pt x="0" y="0"/>
                </a:moveTo>
                <a:lnTo>
                  <a:pt x="950390" y="0"/>
                </a:lnTo>
                <a:lnTo>
                  <a:pt x="950390" y="997785"/>
                </a:lnTo>
                <a:lnTo>
                  <a:pt x="0" y="9977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F1494AFA-F198-2F7D-E94D-1E5D6D44044E}"/>
              </a:ext>
            </a:extLst>
          </p:cNvPr>
          <p:cNvSpPr/>
          <p:nvPr/>
        </p:nvSpPr>
        <p:spPr>
          <a:xfrm rot="-8295078" flipH="1">
            <a:off x="15433289" y="775216"/>
            <a:ext cx="1118265" cy="1928042"/>
          </a:xfrm>
          <a:custGeom>
            <a:avLst/>
            <a:gdLst/>
            <a:ahLst/>
            <a:cxnLst/>
            <a:rect l="l" t="t" r="r" b="b"/>
            <a:pathLst>
              <a:path w="1118265" h="1928042">
                <a:moveTo>
                  <a:pt x="1118265" y="0"/>
                </a:moveTo>
                <a:lnTo>
                  <a:pt x="0" y="0"/>
                </a:lnTo>
                <a:lnTo>
                  <a:pt x="0" y="1928043"/>
                </a:lnTo>
                <a:lnTo>
                  <a:pt x="1118265" y="1928043"/>
                </a:lnTo>
                <a:lnTo>
                  <a:pt x="111826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ABABE839-2C34-14B6-1E59-8AE97AB51E4F}"/>
              </a:ext>
            </a:extLst>
          </p:cNvPr>
          <p:cNvGrpSpPr/>
          <p:nvPr/>
        </p:nvGrpSpPr>
        <p:grpSpPr>
          <a:xfrm>
            <a:off x="3785509" y="2959775"/>
            <a:ext cx="10479068" cy="3319194"/>
            <a:chOff x="3563471" y="231885"/>
            <a:chExt cx="10479068" cy="3319194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9BED2398-5411-8A5C-3C4B-3DCAF3F0E50A}"/>
                </a:ext>
              </a:extLst>
            </p:cNvPr>
            <p:cNvSpPr/>
            <p:nvPr/>
          </p:nvSpPr>
          <p:spPr>
            <a:xfrm>
              <a:off x="3953989" y="231885"/>
              <a:ext cx="9594082" cy="3319194"/>
            </a:xfrm>
            <a:custGeom>
              <a:avLst/>
              <a:gdLst/>
              <a:ahLst/>
              <a:cxnLst/>
              <a:rect l="l" t="t" r="r" b="b"/>
              <a:pathLst>
                <a:path w="7659433" h="2999945">
                  <a:moveTo>
                    <a:pt x="0" y="0"/>
                  </a:moveTo>
                  <a:lnTo>
                    <a:pt x="7659433" y="0"/>
                  </a:lnTo>
                  <a:lnTo>
                    <a:pt x="7659433" y="2999945"/>
                  </a:lnTo>
                  <a:lnTo>
                    <a:pt x="0" y="2999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F318CA7E-6722-0157-CFAD-A621FD67BD04}"/>
                </a:ext>
              </a:extLst>
            </p:cNvPr>
            <p:cNvSpPr txBox="1"/>
            <p:nvPr/>
          </p:nvSpPr>
          <p:spPr>
            <a:xfrm>
              <a:off x="3731458" y="1962292"/>
              <a:ext cx="10311081" cy="12000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10000"/>
                </a:lnSpc>
              </a:pPr>
              <a:r>
                <a:rPr lang="th-TH" sz="6600" dirty="0">
                  <a:solidFill>
                    <a:srgbClr val="322222"/>
                  </a:solidFill>
                  <a:latin typeface="เอฟซี แคนดี้"/>
                  <a:ea typeface="เอฟซี แคนดี้"/>
                  <a:cs typeface="เอฟซี แคนดี้"/>
                  <a:sym typeface="เอฟซี แคนดี้"/>
                </a:rPr>
                <a:t>วิธีการทางประวัติศาสตร์</a:t>
              </a:r>
              <a:endParaRPr lang="en-US" sz="6600" dirty="0">
                <a:solidFill>
                  <a:srgbClr val="322222"/>
                </a:solidFill>
                <a:latin typeface="เอฟซี แคนดี้"/>
                <a:ea typeface="เอฟซี แคนดี้"/>
                <a:cs typeface="เอฟซี แคนดี้"/>
                <a:sym typeface="เอฟซี แคนดี้"/>
              </a:endParaRPr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17C3CD27-9F7E-8497-DA92-D4CFDF99EAAD}"/>
                </a:ext>
              </a:extLst>
            </p:cNvPr>
            <p:cNvSpPr/>
            <p:nvPr/>
          </p:nvSpPr>
          <p:spPr>
            <a:xfrm>
              <a:off x="6231528" y="1152417"/>
              <a:ext cx="4574098" cy="953185"/>
            </a:xfrm>
            <a:custGeom>
              <a:avLst/>
              <a:gdLst/>
              <a:ahLst/>
              <a:cxnLst/>
              <a:rect l="l" t="t" r="r" b="b"/>
              <a:pathLst>
                <a:path w="1950213" h="406400">
                  <a:moveTo>
                    <a:pt x="1747013" y="0"/>
                  </a:moveTo>
                  <a:cubicBezTo>
                    <a:pt x="1859238" y="0"/>
                    <a:pt x="1950213" y="90976"/>
                    <a:pt x="1950213" y="203200"/>
                  </a:cubicBezTo>
                  <a:cubicBezTo>
                    <a:pt x="1950213" y="315424"/>
                    <a:pt x="1859238" y="406400"/>
                    <a:pt x="174701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22222"/>
            </a:solidFill>
            <a:ln w="76200" cap="sq">
              <a:solidFill>
                <a:srgbClr val="A66B42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TextBox 12">
              <a:extLst>
                <a:ext uri="{FF2B5EF4-FFF2-40B4-BE49-F238E27FC236}">
                  <a16:creationId xmlns:a16="http://schemas.microsoft.com/office/drawing/2014/main" id="{9536F33B-A3D7-86D8-B7D5-CDA401AC66C7}"/>
                </a:ext>
              </a:extLst>
            </p:cNvPr>
            <p:cNvSpPr txBox="1"/>
            <p:nvPr/>
          </p:nvSpPr>
          <p:spPr>
            <a:xfrm>
              <a:off x="3563471" y="956853"/>
              <a:ext cx="10311081" cy="1135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10000"/>
                </a:lnSpc>
              </a:pPr>
              <a:r>
                <a:rPr lang="th-TH" sz="4400" dirty="0">
                  <a:solidFill>
                    <a:schemeClr val="bg1"/>
                  </a:solidFill>
                  <a:latin typeface="ThankYouThin" panose="00000500000000000000" pitchFamily="2" charset="-34"/>
                  <a:ea typeface="เอฟซี แคนดี้"/>
                  <a:cs typeface="ThankYouThin" panose="00000500000000000000" pitchFamily="2" charset="-34"/>
                  <a:sym typeface="เอฟซี แคนดี้"/>
                </a:rPr>
                <a:t>ความสำคัญของ</a:t>
              </a:r>
              <a:endParaRPr lang="en-US" sz="4400" dirty="0">
                <a:solidFill>
                  <a:schemeClr val="bg1"/>
                </a:solidFill>
                <a:latin typeface="ThankYouThin" panose="00000500000000000000" pitchFamily="2" charset="-34"/>
                <a:ea typeface="เอฟซี แคนดี้"/>
                <a:cs typeface="ThankYouThin" panose="00000500000000000000" pitchFamily="2" charset="-34"/>
                <a:sym typeface="เอฟซี แคนดี้"/>
              </a:endParaRPr>
            </a:p>
          </p:txBody>
        </p:sp>
      </p:grpSp>
      <p:grpSp>
        <p:nvGrpSpPr>
          <p:cNvPr id="79" name="กลุ่ม 78">
            <a:extLst>
              <a:ext uri="{FF2B5EF4-FFF2-40B4-BE49-F238E27FC236}">
                <a16:creationId xmlns:a16="http://schemas.microsoft.com/office/drawing/2014/main" id="{32AF6F95-D413-BCC7-0443-B57A48E11B5C}"/>
              </a:ext>
            </a:extLst>
          </p:cNvPr>
          <p:cNvGrpSpPr/>
          <p:nvPr/>
        </p:nvGrpSpPr>
        <p:grpSpPr>
          <a:xfrm>
            <a:off x="1768990" y="840134"/>
            <a:ext cx="6532024" cy="1938595"/>
            <a:chOff x="1768990" y="840134"/>
            <a:chExt cx="6532024" cy="1938595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9BC3BD46-B3E0-4849-5D49-22393C17F191}"/>
                </a:ext>
              </a:extLst>
            </p:cNvPr>
            <p:cNvSpPr/>
            <p:nvPr/>
          </p:nvSpPr>
          <p:spPr>
            <a:xfrm>
              <a:off x="1768990" y="840134"/>
              <a:ext cx="6532024" cy="1938595"/>
            </a:xfrm>
            <a:custGeom>
              <a:avLst/>
              <a:gdLst/>
              <a:ahLst/>
              <a:cxnLst/>
              <a:rect l="l" t="t" r="r" b="b"/>
              <a:pathLst>
                <a:path w="6532024" h="1486035">
                  <a:moveTo>
                    <a:pt x="0" y="0"/>
                  </a:moveTo>
                  <a:lnTo>
                    <a:pt x="6532024" y="0"/>
                  </a:lnTo>
                  <a:lnTo>
                    <a:pt x="6532024" y="1486035"/>
                  </a:lnTo>
                  <a:lnTo>
                    <a:pt x="0" y="148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4" name="กล่องข้อความ 33">
              <a:extLst>
                <a:ext uri="{FF2B5EF4-FFF2-40B4-BE49-F238E27FC236}">
                  <a16:creationId xmlns:a16="http://schemas.microsoft.com/office/drawing/2014/main" id="{C634AA00-2490-8802-4EC0-9FB5A6350D1D}"/>
                </a:ext>
              </a:extLst>
            </p:cNvPr>
            <p:cNvSpPr txBox="1"/>
            <p:nvPr/>
          </p:nvSpPr>
          <p:spPr>
            <a:xfrm>
              <a:off x="2359515" y="1325490"/>
              <a:ext cx="53509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เป็นกระบวนการแสวงหาความรู้</a:t>
              </a:r>
              <a:b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และความจริงจากปรากฏการณ์ทางสังคม</a:t>
              </a:r>
              <a:endPara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80" name="กลุ่ม 79">
            <a:extLst>
              <a:ext uri="{FF2B5EF4-FFF2-40B4-BE49-F238E27FC236}">
                <a16:creationId xmlns:a16="http://schemas.microsoft.com/office/drawing/2014/main" id="{78D2932E-58BF-4554-DBFC-64F94202D31D}"/>
              </a:ext>
            </a:extLst>
          </p:cNvPr>
          <p:cNvGrpSpPr/>
          <p:nvPr/>
        </p:nvGrpSpPr>
        <p:grpSpPr>
          <a:xfrm>
            <a:off x="9196766" y="840134"/>
            <a:ext cx="6532024" cy="1889084"/>
            <a:chOff x="9196766" y="840134"/>
            <a:chExt cx="6532024" cy="1889084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E1EA8045-CC9C-85F2-69ED-1E071120B798}"/>
                </a:ext>
              </a:extLst>
            </p:cNvPr>
            <p:cNvSpPr/>
            <p:nvPr/>
          </p:nvSpPr>
          <p:spPr>
            <a:xfrm>
              <a:off x="9196766" y="840134"/>
              <a:ext cx="6532024" cy="1874814"/>
            </a:xfrm>
            <a:custGeom>
              <a:avLst/>
              <a:gdLst/>
              <a:ahLst/>
              <a:cxnLst/>
              <a:rect l="l" t="t" r="r" b="b"/>
              <a:pathLst>
                <a:path w="6532024" h="1486035">
                  <a:moveTo>
                    <a:pt x="0" y="0"/>
                  </a:moveTo>
                  <a:lnTo>
                    <a:pt x="6532024" y="0"/>
                  </a:lnTo>
                  <a:lnTo>
                    <a:pt x="6532024" y="1486035"/>
                  </a:lnTo>
                  <a:lnTo>
                    <a:pt x="0" y="148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55" name="กล่องข้อความ 54">
              <a:extLst>
                <a:ext uri="{FF2B5EF4-FFF2-40B4-BE49-F238E27FC236}">
                  <a16:creationId xmlns:a16="http://schemas.microsoft.com/office/drawing/2014/main" id="{7F70207F-2363-CEA2-E72A-7BCEB65211F1}"/>
                </a:ext>
              </a:extLst>
            </p:cNvPr>
            <p:cNvSpPr txBox="1"/>
            <p:nvPr/>
          </p:nvSpPr>
          <p:spPr>
            <a:xfrm>
              <a:off x="9833878" y="974892"/>
              <a:ext cx="525780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ช่วยให้เรารู้เท่าทันโลก</a:t>
              </a:r>
              <a:b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สามารถเลือกรับ ปรับและใช้ความรู้</a:t>
              </a:r>
              <a:b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หรือข้อเท็จจริงได้อย่างม่เหตุผล</a:t>
              </a:r>
              <a:endPara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2" name="กลุ่ม 71">
            <a:extLst>
              <a:ext uri="{FF2B5EF4-FFF2-40B4-BE49-F238E27FC236}">
                <a16:creationId xmlns:a16="http://schemas.microsoft.com/office/drawing/2014/main" id="{A7985C2A-E9E8-0377-834C-8E6EE1390053}"/>
              </a:ext>
            </a:extLst>
          </p:cNvPr>
          <p:cNvGrpSpPr/>
          <p:nvPr/>
        </p:nvGrpSpPr>
        <p:grpSpPr>
          <a:xfrm>
            <a:off x="5895047" y="6753898"/>
            <a:ext cx="6532024" cy="1486035"/>
            <a:chOff x="5877988" y="7003937"/>
            <a:chExt cx="6532024" cy="1486035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CEA9BA6-A797-40C1-BD3B-06279C9D3099}"/>
                </a:ext>
              </a:extLst>
            </p:cNvPr>
            <p:cNvSpPr/>
            <p:nvPr/>
          </p:nvSpPr>
          <p:spPr>
            <a:xfrm>
              <a:off x="5877988" y="7003937"/>
              <a:ext cx="6532024" cy="1486035"/>
            </a:xfrm>
            <a:custGeom>
              <a:avLst/>
              <a:gdLst/>
              <a:ahLst/>
              <a:cxnLst/>
              <a:rect l="l" t="t" r="r" b="b"/>
              <a:pathLst>
                <a:path w="6532024" h="1486035">
                  <a:moveTo>
                    <a:pt x="0" y="0"/>
                  </a:moveTo>
                  <a:lnTo>
                    <a:pt x="6532024" y="0"/>
                  </a:lnTo>
                  <a:lnTo>
                    <a:pt x="6532024" y="1486035"/>
                  </a:lnTo>
                  <a:lnTo>
                    <a:pt x="0" y="148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56" name="กล่องข้อความ 55">
              <a:extLst>
                <a:ext uri="{FF2B5EF4-FFF2-40B4-BE49-F238E27FC236}">
                  <a16:creationId xmlns:a16="http://schemas.microsoft.com/office/drawing/2014/main" id="{C610F79E-3569-CD60-33BE-C8566C108C80}"/>
                </a:ext>
              </a:extLst>
            </p:cNvPr>
            <p:cNvSpPr txBox="1"/>
            <p:nvPr/>
          </p:nvSpPr>
          <p:spPr>
            <a:xfrm>
              <a:off x="6229940" y="7146789"/>
              <a:ext cx="53509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ช่วยพัฒนาศักยภาพของมนุษย์</a:t>
              </a:r>
              <a:b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ทางด้านต่าง ๆ</a:t>
              </a:r>
              <a:endPara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0" name="Freeform 9">
            <a:extLst>
              <a:ext uri="{FF2B5EF4-FFF2-40B4-BE49-F238E27FC236}">
                <a16:creationId xmlns:a16="http://schemas.microsoft.com/office/drawing/2014/main" id="{5EE3F5D3-5D8B-DD58-5B3C-30FB53A1C4A0}"/>
              </a:ext>
            </a:extLst>
          </p:cNvPr>
          <p:cNvSpPr/>
          <p:nvPr/>
        </p:nvSpPr>
        <p:spPr>
          <a:xfrm>
            <a:off x="554196" y="7055164"/>
            <a:ext cx="4574098" cy="1226755"/>
          </a:xfrm>
          <a:custGeom>
            <a:avLst/>
            <a:gdLst/>
            <a:ahLst/>
            <a:cxnLst/>
            <a:rect l="l" t="t" r="r" b="b"/>
            <a:pathLst>
              <a:path w="1950213" h="406400">
                <a:moveTo>
                  <a:pt x="1747013" y="0"/>
                </a:moveTo>
                <a:cubicBezTo>
                  <a:pt x="1859238" y="0"/>
                  <a:pt x="1950213" y="90976"/>
                  <a:pt x="1950213" y="203200"/>
                </a:cubicBezTo>
                <a:cubicBezTo>
                  <a:pt x="1950213" y="315424"/>
                  <a:pt x="1859238" y="406400"/>
                  <a:pt x="1747013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61" name="Freeform 9">
            <a:extLst>
              <a:ext uri="{FF2B5EF4-FFF2-40B4-BE49-F238E27FC236}">
                <a16:creationId xmlns:a16="http://schemas.microsoft.com/office/drawing/2014/main" id="{CA0749A9-9480-CB84-B03E-50A4534A30E8}"/>
              </a:ext>
            </a:extLst>
          </p:cNvPr>
          <p:cNvSpPr/>
          <p:nvPr/>
        </p:nvSpPr>
        <p:spPr>
          <a:xfrm>
            <a:off x="6705600" y="8835515"/>
            <a:ext cx="4574098" cy="1200329"/>
          </a:xfrm>
          <a:custGeom>
            <a:avLst/>
            <a:gdLst/>
            <a:ahLst/>
            <a:cxnLst/>
            <a:rect l="l" t="t" r="r" b="b"/>
            <a:pathLst>
              <a:path w="1950213" h="406400">
                <a:moveTo>
                  <a:pt x="1747013" y="0"/>
                </a:moveTo>
                <a:cubicBezTo>
                  <a:pt x="1859238" y="0"/>
                  <a:pt x="1950213" y="90976"/>
                  <a:pt x="1950213" y="203200"/>
                </a:cubicBezTo>
                <a:cubicBezTo>
                  <a:pt x="1950213" y="315424"/>
                  <a:pt x="1859238" y="406400"/>
                  <a:pt x="1747013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id="{38D8B52E-C8D4-D4C2-2AD6-68B24B1DACE9}"/>
              </a:ext>
            </a:extLst>
          </p:cNvPr>
          <p:cNvSpPr/>
          <p:nvPr/>
        </p:nvSpPr>
        <p:spPr>
          <a:xfrm>
            <a:off x="13127861" y="7055164"/>
            <a:ext cx="4574098" cy="1226755"/>
          </a:xfrm>
          <a:custGeom>
            <a:avLst/>
            <a:gdLst/>
            <a:ahLst/>
            <a:cxnLst/>
            <a:rect l="l" t="t" r="r" b="b"/>
            <a:pathLst>
              <a:path w="1950213" h="406400">
                <a:moveTo>
                  <a:pt x="1747013" y="0"/>
                </a:moveTo>
                <a:cubicBezTo>
                  <a:pt x="1859238" y="0"/>
                  <a:pt x="1950213" y="90976"/>
                  <a:pt x="1950213" y="203200"/>
                </a:cubicBezTo>
                <a:cubicBezTo>
                  <a:pt x="1950213" y="315424"/>
                  <a:pt x="1859238" y="406400"/>
                  <a:pt x="1747013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1318DC83-2C9C-2647-D614-EBD42C237255}"/>
              </a:ext>
            </a:extLst>
          </p:cNvPr>
          <p:cNvSpPr txBox="1"/>
          <p:nvPr/>
        </p:nvSpPr>
        <p:spPr>
          <a:xfrm>
            <a:off x="1055549" y="7424642"/>
            <a:ext cx="3571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ส่งเสริมให้มีจิตใจใฝเรียนรู้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6" name="กล่องข้อความ 65">
            <a:extLst>
              <a:ext uri="{FF2B5EF4-FFF2-40B4-BE49-F238E27FC236}">
                <a16:creationId xmlns:a16="http://schemas.microsoft.com/office/drawing/2014/main" id="{117428CB-0AC0-15B3-06E3-91CFC0770C10}"/>
              </a:ext>
            </a:extLst>
          </p:cNvPr>
          <p:cNvSpPr txBox="1"/>
          <p:nvPr/>
        </p:nvSpPr>
        <p:spPr>
          <a:xfrm>
            <a:off x="13504284" y="7170990"/>
            <a:ext cx="38212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ส่งเสริมทักษะการคิดวิเคราะห์</a:t>
            </a:r>
            <a:b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อย่างมีวิจารณญาณ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8" name="กล่องข้อความ 67">
            <a:extLst>
              <a:ext uri="{FF2B5EF4-FFF2-40B4-BE49-F238E27FC236}">
                <a16:creationId xmlns:a16="http://schemas.microsoft.com/office/drawing/2014/main" id="{78710D98-DE3C-396F-8FA1-57A16F091F19}"/>
              </a:ext>
            </a:extLst>
          </p:cNvPr>
          <p:cNvSpPr txBox="1"/>
          <p:nvPr/>
        </p:nvSpPr>
        <p:spPr>
          <a:xfrm>
            <a:off x="6948978" y="8939628"/>
            <a:ext cx="40481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ส่งเสริมการมีมนุษยสัมพันธ์</a:t>
            </a:r>
          </a:p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และมารยาทในสังคม 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9" name="ลูกศร: ขวา 68">
            <a:extLst>
              <a:ext uri="{FF2B5EF4-FFF2-40B4-BE49-F238E27FC236}">
                <a16:creationId xmlns:a16="http://schemas.microsoft.com/office/drawing/2014/main" id="{72387F94-79A6-7889-8527-B91B1CA5BF55}"/>
              </a:ext>
            </a:extLst>
          </p:cNvPr>
          <p:cNvSpPr/>
          <p:nvPr/>
        </p:nvSpPr>
        <p:spPr>
          <a:xfrm rot="18350175">
            <a:off x="11635953" y="2586285"/>
            <a:ext cx="785434" cy="90601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4630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ลูกศร: ขวา 69">
            <a:extLst>
              <a:ext uri="{FF2B5EF4-FFF2-40B4-BE49-F238E27FC236}">
                <a16:creationId xmlns:a16="http://schemas.microsoft.com/office/drawing/2014/main" id="{4D91A812-BF5F-FA3D-2929-0BD58249B82D}"/>
              </a:ext>
            </a:extLst>
          </p:cNvPr>
          <p:cNvSpPr/>
          <p:nvPr/>
        </p:nvSpPr>
        <p:spPr>
          <a:xfrm rot="13858962">
            <a:off x="5461645" y="2586285"/>
            <a:ext cx="785434" cy="90601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4630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ลูกศร: ขวา 70">
            <a:extLst>
              <a:ext uri="{FF2B5EF4-FFF2-40B4-BE49-F238E27FC236}">
                <a16:creationId xmlns:a16="http://schemas.microsoft.com/office/drawing/2014/main" id="{5A7B40A5-1F5B-298B-0E84-4B698BD1A066}"/>
              </a:ext>
            </a:extLst>
          </p:cNvPr>
          <p:cNvSpPr/>
          <p:nvPr/>
        </p:nvSpPr>
        <p:spPr>
          <a:xfrm rot="5400000">
            <a:off x="8745088" y="6015359"/>
            <a:ext cx="785434" cy="90601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4630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ลูกศรเชื่อมต่อแบบตรง 73">
            <a:extLst>
              <a:ext uri="{FF2B5EF4-FFF2-40B4-BE49-F238E27FC236}">
                <a16:creationId xmlns:a16="http://schemas.microsoft.com/office/drawing/2014/main" id="{D0FD4989-0092-F300-81FC-0A4E530820CD}"/>
              </a:ext>
            </a:extLst>
          </p:cNvPr>
          <p:cNvCxnSpPr/>
          <p:nvPr/>
        </p:nvCxnSpPr>
        <p:spPr>
          <a:xfrm>
            <a:off x="12268200" y="7668541"/>
            <a:ext cx="1236084" cy="0"/>
          </a:xfrm>
          <a:prstGeom prst="straightConnector1">
            <a:avLst/>
          </a:prstGeom>
          <a:ln w="38100">
            <a:solidFill>
              <a:schemeClr val="accent5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ลูกศรเชื่อมต่อแบบตรง 74">
            <a:extLst>
              <a:ext uri="{FF2B5EF4-FFF2-40B4-BE49-F238E27FC236}">
                <a16:creationId xmlns:a16="http://schemas.microsoft.com/office/drawing/2014/main" id="{883EAD47-A232-04F2-E781-B2DCCC742393}"/>
              </a:ext>
            </a:extLst>
          </p:cNvPr>
          <p:cNvCxnSpPr>
            <a:cxnSpLocks/>
          </p:cNvCxnSpPr>
          <p:nvPr/>
        </p:nvCxnSpPr>
        <p:spPr>
          <a:xfrm flipH="1">
            <a:off x="4951599" y="7682963"/>
            <a:ext cx="1295400" cy="0"/>
          </a:xfrm>
          <a:prstGeom prst="straightConnector1">
            <a:avLst/>
          </a:prstGeom>
          <a:ln w="38100">
            <a:solidFill>
              <a:schemeClr val="accent5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ลูกศรเชื่อมต่อแบบตรง 76">
            <a:extLst>
              <a:ext uri="{FF2B5EF4-FFF2-40B4-BE49-F238E27FC236}">
                <a16:creationId xmlns:a16="http://schemas.microsoft.com/office/drawing/2014/main" id="{39A791A1-8158-5E9D-2113-60B4FC405FE8}"/>
              </a:ext>
            </a:extLst>
          </p:cNvPr>
          <p:cNvCxnSpPr>
            <a:cxnSpLocks/>
          </p:cNvCxnSpPr>
          <p:nvPr/>
        </p:nvCxnSpPr>
        <p:spPr>
          <a:xfrm>
            <a:off x="8992649" y="7925054"/>
            <a:ext cx="0" cy="1014574"/>
          </a:xfrm>
          <a:prstGeom prst="straightConnector1">
            <a:avLst/>
          </a:prstGeom>
          <a:ln w="38100">
            <a:solidFill>
              <a:schemeClr val="accent5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รูปภาพ 2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EA74239E-F3F9-3364-CB7D-11FD5DCBA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9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/>
      <p:bldP spid="66" grpId="0"/>
      <p:bldP spid="68" grpId="0"/>
      <p:bldP spid="69" grpId="0" animBg="1"/>
      <p:bldP spid="70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1E74B-778C-06B5-A372-F8D5AC219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งาน “ใต้ร่มพระบารมี 241 ปี กรุงรัตนโกสินทร์”">
            <a:extLst>
              <a:ext uri="{FF2B5EF4-FFF2-40B4-BE49-F238E27FC236}">
                <a16:creationId xmlns:a16="http://schemas.microsoft.com/office/drawing/2014/main" id="{22E573E8-52CC-7F85-3142-C293545F5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05" y="-50084"/>
            <a:ext cx="18715703" cy="1052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2CD3908A-BAB5-1EA3-3BF3-89054D8D3ABE}"/>
              </a:ext>
            </a:extLst>
          </p:cNvPr>
          <p:cNvSpPr/>
          <p:nvPr/>
        </p:nvSpPr>
        <p:spPr>
          <a:xfrm rot="-549792">
            <a:off x="2907456" y="24913"/>
            <a:ext cx="12801609" cy="12737600"/>
          </a:xfrm>
          <a:custGeom>
            <a:avLst/>
            <a:gdLst/>
            <a:ahLst/>
            <a:cxnLst/>
            <a:rect l="l" t="t" r="r" b="b"/>
            <a:pathLst>
              <a:path w="12801609" h="12737600">
                <a:moveTo>
                  <a:pt x="0" y="0"/>
                </a:moveTo>
                <a:lnTo>
                  <a:pt x="12801608" y="0"/>
                </a:lnTo>
                <a:lnTo>
                  <a:pt x="12801608" y="12737601"/>
                </a:lnTo>
                <a:lnTo>
                  <a:pt x="0" y="127376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27E6FD1-948D-AF25-DB21-294224059695}"/>
              </a:ext>
            </a:extLst>
          </p:cNvPr>
          <p:cNvSpPr/>
          <p:nvPr/>
        </p:nvSpPr>
        <p:spPr>
          <a:xfrm rot="-597465">
            <a:off x="5789829" y="8454457"/>
            <a:ext cx="5670018" cy="4960342"/>
          </a:xfrm>
          <a:custGeom>
            <a:avLst/>
            <a:gdLst/>
            <a:ahLst/>
            <a:cxnLst/>
            <a:rect l="l" t="t" r="r" b="b"/>
            <a:pathLst>
              <a:path w="5670018" h="4960342">
                <a:moveTo>
                  <a:pt x="0" y="0"/>
                </a:moveTo>
                <a:lnTo>
                  <a:pt x="5670018" y="0"/>
                </a:lnTo>
                <a:lnTo>
                  <a:pt x="5670018" y="4960342"/>
                </a:lnTo>
                <a:lnTo>
                  <a:pt x="0" y="49603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คลื่น 19">
            <a:extLst>
              <a:ext uri="{FF2B5EF4-FFF2-40B4-BE49-F238E27FC236}">
                <a16:creationId xmlns:a16="http://schemas.microsoft.com/office/drawing/2014/main" id="{C145461C-6913-22D9-8EC7-7A633A3DD406}"/>
              </a:ext>
            </a:extLst>
          </p:cNvPr>
          <p:cNvSpPr/>
          <p:nvPr/>
        </p:nvSpPr>
        <p:spPr>
          <a:xfrm>
            <a:off x="-430827" y="-3667400"/>
            <a:ext cx="19149653" cy="5898803"/>
          </a:xfrm>
          <a:prstGeom prst="wave">
            <a:avLst/>
          </a:prstGeom>
          <a:solidFill>
            <a:srgbClr val="141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คลื่น 20">
            <a:extLst>
              <a:ext uri="{FF2B5EF4-FFF2-40B4-BE49-F238E27FC236}">
                <a16:creationId xmlns:a16="http://schemas.microsoft.com/office/drawing/2014/main" id="{77A4C5BF-DE66-330C-16C2-8BE1D6DFC7CF}"/>
              </a:ext>
            </a:extLst>
          </p:cNvPr>
          <p:cNvSpPr/>
          <p:nvPr/>
        </p:nvSpPr>
        <p:spPr>
          <a:xfrm>
            <a:off x="-504628" y="7993066"/>
            <a:ext cx="19149653" cy="5898803"/>
          </a:xfrm>
          <a:prstGeom prst="wave">
            <a:avLst/>
          </a:prstGeom>
          <a:solidFill>
            <a:srgbClr val="4630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05B69ACA-A8A1-80A9-06F3-BFB2A2E7844A}"/>
              </a:ext>
            </a:extLst>
          </p:cNvPr>
          <p:cNvSpPr txBox="1"/>
          <p:nvPr/>
        </p:nvSpPr>
        <p:spPr>
          <a:xfrm>
            <a:off x="3379378" y="2337381"/>
            <a:ext cx="10371041" cy="4922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7200" dirty="0">
                <a:latin typeface="เอฟซี แคนดี้" panose="020B0604020202020204" charset="-34"/>
                <a:cs typeface="เอฟซี แคนดี้" panose="020B0604020202020204" charset="-34"/>
              </a:rPr>
              <a:t>เหตุการณ์</a:t>
            </a:r>
            <a:r>
              <a:rPr lang="th-TH" sz="7200" dirty="0" err="1">
                <a:latin typeface="เอฟซี แคนดี้" panose="020B0604020202020204" charset="-34"/>
                <a:cs typeface="เอฟซี แคนดี้" panose="020B0604020202020204" charset="-34"/>
              </a:rPr>
              <a:t>สําคัญ</a:t>
            </a:r>
            <a:endParaRPr lang="th-TH" sz="7200" dirty="0">
              <a:latin typeface="เอฟซี แคนดี้" panose="020B0604020202020204" charset="-34"/>
              <a:cs typeface="เอฟซี แคนดี้" panose="020B0604020202020204" charset="-34"/>
            </a:endParaRPr>
          </a:p>
          <a:p>
            <a:pPr algn="ctr">
              <a:lnSpc>
                <a:spcPct val="150000"/>
              </a:lnSpc>
            </a:pPr>
            <a:r>
              <a:rPr lang="th-TH" sz="7200" dirty="0">
                <a:latin typeface="เอฟซี แคนดี้" panose="020B0604020202020204" charset="-34"/>
                <a:cs typeface="เอฟซี แคนดี้" panose="020B0604020202020204" charset="-34"/>
              </a:rPr>
              <a:t>ในสมัยรัตนโกสินทร์ </a:t>
            </a:r>
          </a:p>
          <a:p>
            <a:pPr algn="ctr">
              <a:lnSpc>
                <a:spcPct val="150000"/>
              </a:lnSpc>
            </a:pPr>
            <a:r>
              <a:rPr lang="th-TH" sz="7200" dirty="0">
                <a:latin typeface="เอฟซี แคนดี้" panose="020B0604020202020204" charset="-34"/>
                <a:cs typeface="เอฟซี แคนดี้" panose="020B0604020202020204" charset="-34"/>
              </a:rPr>
              <a:t>โดยใช้วิธีการทางประวัติศาสตร์</a:t>
            </a:r>
            <a:endParaRPr lang="en-US" sz="7200" dirty="0">
              <a:latin typeface="เอฟซี แคนดี้" panose="020B0604020202020204" charset="-34"/>
              <a:cs typeface="เอฟซี แคนดี้" panose="020B0604020202020204" charset="-34"/>
            </a:endParaRPr>
          </a:p>
        </p:txBody>
      </p: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1A3E4C76-E2A1-CBD7-B863-A3BFA6EE9527}"/>
              </a:ext>
            </a:extLst>
          </p:cNvPr>
          <p:cNvGrpSpPr/>
          <p:nvPr/>
        </p:nvGrpSpPr>
        <p:grpSpPr>
          <a:xfrm>
            <a:off x="3122763" y="-690577"/>
            <a:ext cx="5751568" cy="2449422"/>
            <a:chOff x="3122763" y="-690577"/>
            <a:chExt cx="5751568" cy="244942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2C906AC3-C099-8421-A6F5-A375F7559FD6}"/>
                </a:ext>
              </a:extLst>
            </p:cNvPr>
            <p:cNvGrpSpPr/>
            <p:nvPr/>
          </p:nvGrpSpPr>
          <p:grpSpPr>
            <a:xfrm rot="21115347">
              <a:off x="3247140" y="470480"/>
              <a:ext cx="5627191" cy="1288365"/>
              <a:chOff x="0" y="0"/>
              <a:chExt cx="974630" cy="251635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EF0F89A2-B604-AAD3-5DF1-65866ACF6CAF}"/>
                  </a:ext>
                </a:extLst>
              </p:cNvPr>
              <p:cNvSpPr/>
              <p:nvPr/>
            </p:nvSpPr>
            <p:spPr>
              <a:xfrm>
                <a:off x="0" y="0"/>
                <a:ext cx="974630" cy="251635"/>
              </a:xfrm>
              <a:custGeom>
                <a:avLst/>
                <a:gdLst/>
                <a:ahLst/>
                <a:cxnLst/>
                <a:rect l="l" t="t" r="r" b="b"/>
                <a:pathLst>
                  <a:path w="974630" h="251635">
                    <a:moveTo>
                      <a:pt x="125817" y="0"/>
                    </a:moveTo>
                    <a:lnTo>
                      <a:pt x="848813" y="0"/>
                    </a:lnTo>
                    <a:cubicBezTo>
                      <a:pt x="918300" y="0"/>
                      <a:pt x="974630" y="56330"/>
                      <a:pt x="974630" y="125817"/>
                    </a:cubicBezTo>
                    <a:lnTo>
                      <a:pt x="974630" y="125817"/>
                    </a:lnTo>
                    <a:cubicBezTo>
                      <a:pt x="974630" y="195304"/>
                      <a:pt x="918300" y="251635"/>
                      <a:pt x="848813" y="251635"/>
                    </a:cubicBezTo>
                    <a:lnTo>
                      <a:pt x="125817" y="251635"/>
                    </a:lnTo>
                    <a:cubicBezTo>
                      <a:pt x="56330" y="251635"/>
                      <a:pt x="0" y="195304"/>
                      <a:pt x="0" y="125817"/>
                    </a:cubicBezTo>
                    <a:lnTo>
                      <a:pt x="0" y="125817"/>
                    </a:lnTo>
                    <a:cubicBezTo>
                      <a:pt x="0" y="56330"/>
                      <a:pt x="56330" y="0"/>
                      <a:pt x="125817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95250" cap="rnd">
                <a:solidFill>
                  <a:srgbClr val="46303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9DD33F91-A08C-3504-4210-8433E7B3F75E}"/>
                  </a:ext>
                </a:extLst>
              </p:cNvPr>
              <p:cNvSpPr txBox="1"/>
              <p:nvPr/>
            </p:nvSpPr>
            <p:spPr>
              <a:xfrm>
                <a:off x="0" y="85725"/>
                <a:ext cx="974630" cy="165910"/>
              </a:xfrm>
              <a:prstGeom prst="rect">
                <a:avLst/>
              </a:prstGeom>
            </p:spPr>
            <p:txBody>
              <a:bodyPr lIns="88282" tIns="88282" rIns="88282" bIns="88282" rtlCol="0" anchor="ctr"/>
              <a:lstStyle/>
              <a:p>
                <a:pPr algn="ctr">
                  <a:lnSpc>
                    <a:spcPts val="1741"/>
                  </a:lnSpc>
                </a:pPr>
                <a:endParaRPr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6E54AA4-3D0B-D539-4599-4C4D3C7599EC}"/>
                </a:ext>
              </a:extLst>
            </p:cNvPr>
            <p:cNvSpPr txBox="1"/>
            <p:nvPr/>
          </p:nvSpPr>
          <p:spPr>
            <a:xfrm rot="21176925">
              <a:off x="3122763" y="-690577"/>
              <a:ext cx="5376289" cy="2380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22477"/>
                </a:lnSpc>
              </a:pPr>
              <a:r>
                <a:rPr lang="th-TH" sz="6000" dirty="0">
                  <a:latin typeface="เอฟซี แคนดี้" panose="020B0604020202020204" charset="-34"/>
                  <a:cs typeface="เอฟซี แคนดี้" panose="020B0604020202020204" charset="-34"/>
                </a:rPr>
                <a:t>การวิเคราะห์</a:t>
              </a:r>
              <a:endParaRPr lang="en-US" sz="11300" dirty="0">
                <a:solidFill>
                  <a:srgbClr val="88111B"/>
                </a:solidFill>
                <a:latin typeface="เอฟซี แคนดี้" panose="020B0604020202020204" charset="-34"/>
                <a:ea typeface="เอฟซี แคนดี้"/>
                <a:cs typeface="เอฟซี แคนดี้" panose="020B0604020202020204" charset="-34"/>
                <a:sym typeface="เอฟซี แคนดี้"/>
              </a:endParaRPr>
            </a:p>
          </p:txBody>
        </p: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2CED3994-4CE8-9074-ECA4-EA8DD244054B}"/>
              </a:ext>
            </a:extLst>
          </p:cNvPr>
          <p:cNvGrpSpPr/>
          <p:nvPr/>
        </p:nvGrpSpPr>
        <p:grpSpPr>
          <a:xfrm rot="1316808">
            <a:off x="13870338" y="6947737"/>
            <a:ext cx="1464785" cy="1420091"/>
            <a:chOff x="15590815" y="4232236"/>
            <a:chExt cx="1208147" cy="1420091"/>
          </a:xfrm>
        </p:grpSpPr>
        <p:sp>
          <p:nvSpPr>
            <p:cNvPr id="29" name="สี่เหลี่ยมผืนผ้า: มุมมน 28">
              <a:extLst>
                <a:ext uri="{FF2B5EF4-FFF2-40B4-BE49-F238E27FC236}">
                  <a16:creationId xmlns:a16="http://schemas.microsoft.com/office/drawing/2014/main" id="{BD7D1AEF-96DA-6BD2-8695-2E4927C6E619}"/>
                </a:ext>
              </a:extLst>
            </p:cNvPr>
            <p:cNvSpPr/>
            <p:nvPr/>
          </p:nvSpPr>
          <p:spPr>
            <a:xfrm>
              <a:off x="15662237" y="4779836"/>
              <a:ext cx="1136725" cy="304800"/>
            </a:xfrm>
            <a:prstGeom prst="roundRect">
              <a:avLst>
                <a:gd name="adj" fmla="val 50000"/>
              </a:avLst>
            </a:prstGeom>
            <a:solidFill>
              <a:srgbClr val="463030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สี่เหลี่ยมผืนผ้า: มุมมน 30">
              <a:extLst>
                <a:ext uri="{FF2B5EF4-FFF2-40B4-BE49-F238E27FC236}">
                  <a16:creationId xmlns:a16="http://schemas.microsoft.com/office/drawing/2014/main" id="{F56C324C-AD37-BA47-8604-DBD77D754B10}"/>
                </a:ext>
              </a:extLst>
            </p:cNvPr>
            <p:cNvSpPr/>
            <p:nvPr/>
          </p:nvSpPr>
          <p:spPr>
            <a:xfrm rot="20762895">
              <a:off x="15642261" y="4232236"/>
              <a:ext cx="1136725" cy="304800"/>
            </a:xfrm>
            <a:prstGeom prst="roundRect">
              <a:avLst>
                <a:gd name="adj" fmla="val 50000"/>
              </a:avLst>
            </a:prstGeom>
            <a:solidFill>
              <a:srgbClr val="463030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8A8DE35E-A83E-7BB5-40B5-709003EF8BD0}"/>
                </a:ext>
              </a:extLst>
            </p:cNvPr>
            <p:cNvSpPr/>
            <p:nvPr/>
          </p:nvSpPr>
          <p:spPr>
            <a:xfrm rot="972762">
              <a:off x="15590815" y="5347527"/>
              <a:ext cx="1136725" cy="304800"/>
            </a:xfrm>
            <a:prstGeom prst="roundRect">
              <a:avLst>
                <a:gd name="adj" fmla="val 50000"/>
              </a:avLst>
            </a:prstGeom>
            <a:solidFill>
              <a:srgbClr val="463030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60E2710C-6D35-96A5-B917-160100DAF384}"/>
              </a:ext>
            </a:extLst>
          </p:cNvPr>
          <p:cNvGrpSpPr/>
          <p:nvPr/>
        </p:nvGrpSpPr>
        <p:grpSpPr>
          <a:xfrm rot="12726083">
            <a:off x="2784933" y="2537943"/>
            <a:ext cx="1424254" cy="1420091"/>
            <a:chOff x="15590815" y="4232236"/>
            <a:chExt cx="1208147" cy="1420091"/>
          </a:xfrm>
        </p:grpSpPr>
        <p:sp>
          <p:nvSpPr>
            <p:cNvPr id="35" name="สี่เหลี่ยมผืนผ้า: มุมมน 34">
              <a:extLst>
                <a:ext uri="{FF2B5EF4-FFF2-40B4-BE49-F238E27FC236}">
                  <a16:creationId xmlns:a16="http://schemas.microsoft.com/office/drawing/2014/main" id="{CCAD5C87-7D8C-B879-AC1E-90CA2A8F8C7D}"/>
                </a:ext>
              </a:extLst>
            </p:cNvPr>
            <p:cNvSpPr/>
            <p:nvPr/>
          </p:nvSpPr>
          <p:spPr>
            <a:xfrm>
              <a:off x="15662237" y="4779836"/>
              <a:ext cx="1136725" cy="304800"/>
            </a:xfrm>
            <a:prstGeom prst="roundRect">
              <a:avLst>
                <a:gd name="adj" fmla="val 50000"/>
              </a:avLst>
            </a:prstGeom>
            <a:solidFill>
              <a:srgbClr val="463030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สี่เหลี่ยมผืนผ้า: มุมมน 35">
              <a:extLst>
                <a:ext uri="{FF2B5EF4-FFF2-40B4-BE49-F238E27FC236}">
                  <a16:creationId xmlns:a16="http://schemas.microsoft.com/office/drawing/2014/main" id="{96B0E43C-EC7A-29A8-AFB3-5A2F7E9858BD}"/>
                </a:ext>
              </a:extLst>
            </p:cNvPr>
            <p:cNvSpPr/>
            <p:nvPr/>
          </p:nvSpPr>
          <p:spPr>
            <a:xfrm rot="20762895">
              <a:off x="15642261" y="4232236"/>
              <a:ext cx="1136725" cy="304800"/>
            </a:xfrm>
            <a:prstGeom prst="roundRect">
              <a:avLst>
                <a:gd name="adj" fmla="val 50000"/>
              </a:avLst>
            </a:prstGeom>
            <a:solidFill>
              <a:srgbClr val="463030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B80826CA-0180-FC24-D9A6-83E7826E36C7}"/>
                </a:ext>
              </a:extLst>
            </p:cNvPr>
            <p:cNvSpPr/>
            <p:nvPr/>
          </p:nvSpPr>
          <p:spPr>
            <a:xfrm rot="972762">
              <a:off x="15590815" y="5347527"/>
              <a:ext cx="1136725" cy="304800"/>
            </a:xfrm>
            <a:prstGeom prst="roundRect">
              <a:avLst>
                <a:gd name="adj" fmla="val 50000"/>
              </a:avLst>
            </a:prstGeom>
            <a:solidFill>
              <a:srgbClr val="463030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6" descr="หน้าแรก - บริษัท สำนักพิมพ์เอมพันธ์ จำกัด [Aimphan Press Co.,LTD.]">
            <a:extLst>
              <a:ext uri="{FF2B5EF4-FFF2-40B4-BE49-F238E27FC236}">
                <a16:creationId xmlns:a16="http://schemas.microsoft.com/office/drawing/2014/main" id="{B516431E-A281-E303-8B34-C1D44A94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274638"/>
            <a:ext cx="1066800" cy="6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รูปภาพ 1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44D37FA8-5252-053B-4533-FFAACE1EF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33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1F1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DB0FF1-C56C-BA9C-9768-4D9B89313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8A39CDF5-9BC8-2456-B606-29FEA18F2936}"/>
              </a:ext>
            </a:extLst>
          </p:cNvPr>
          <p:cNvSpPr/>
          <p:nvPr/>
        </p:nvSpPr>
        <p:spPr>
          <a:xfrm>
            <a:off x="672977" y="785332"/>
            <a:ext cx="9406759" cy="1952772"/>
          </a:xfrm>
          <a:custGeom>
            <a:avLst/>
            <a:gdLst/>
            <a:ahLst/>
            <a:cxnLst/>
            <a:rect l="l" t="t" r="r" b="b"/>
            <a:pathLst>
              <a:path w="6532024" h="1486035">
                <a:moveTo>
                  <a:pt x="0" y="0"/>
                </a:moveTo>
                <a:lnTo>
                  <a:pt x="6532024" y="0"/>
                </a:lnTo>
                <a:lnTo>
                  <a:pt x="6532024" y="1486035"/>
                </a:lnTo>
                <a:lnTo>
                  <a:pt x="0" y="1486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11A6B38-E725-14DB-8A32-F4BC3FE6165E}"/>
              </a:ext>
            </a:extLst>
          </p:cNvPr>
          <p:cNvSpPr/>
          <p:nvPr/>
        </p:nvSpPr>
        <p:spPr>
          <a:xfrm>
            <a:off x="2604144" y="2334728"/>
            <a:ext cx="5592531" cy="167776"/>
          </a:xfrm>
          <a:custGeom>
            <a:avLst/>
            <a:gdLst/>
            <a:ahLst/>
            <a:cxnLst/>
            <a:rect l="l" t="t" r="r" b="b"/>
            <a:pathLst>
              <a:path w="5592531" h="167776">
                <a:moveTo>
                  <a:pt x="0" y="0"/>
                </a:moveTo>
                <a:lnTo>
                  <a:pt x="5592532" y="0"/>
                </a:lnTo>
                <a:lnTo>
                  <a:pt x="5592532" y="167776"/>
                </a:lnTo>
                <a:lnTo>
                  <a:pt x="0" y="1677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DB2AEB9C-AC86-6B90-904E-979AEE956B47}"/>
              </a:ext>
            </a:extLst>
          </p:cNvPr>
          <p:cNvSpPr/>
          <p:nvPr/>
        </p:nvSpPr>
        <p:spPr>
          <a:xfrm>
            <a:off x="566838" y="2852133"/>
            <a:ext cx="9024820" cy="6113885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5A6CDB3C-B3AE-3DE8-6A42-F3694F9F3AD8}"/>
              </a:ext>
            </a:extLst>
          </p:cNvPr>
          <p:cNvSpPr txBox="1"/>
          <p:nvPr/>
        </p:nvSpPr>
        <p:spPr>
          <a:xfrm>
            <a:off x="1481554" y="1137515"/>
            <a:ext cx="838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latin typeface="ThankYouThin" panose="00000500000000000000" pitchFamily="2" charset="-34"/>
                <a:cs typeface="ThankYouThin" panose="00000500000000000000" pitchFamily="2" charset="-34"/>
              </a:rPr>
              <a:t>ตัวอย่างกรณีศึกษา</a:t>
            </a:r>
            <a:br>
              <a:rPr lang="th-TH" sz="3600" b="1" dirty="0">
                <a:latin typeface="ThankYouThin" panose="00000500000000000000" pitchFamily="2" charset="-34"/>
                <a:cs typeface="ThankYouThin" panose="00000500000000000000" pitchFamily="2" charset="-34"/>
              </a:rPr>
            </a:br>
            <a:r>
              <a:rPr lang="th-TH" sz="3600" b="1" dirty="0">
                <a:latin typeface="ThankYouThin" panose="00000500000000000000" pitchFamily="2" charset="-34"/>
                <a:cs typeface="ThankYouThin" panose="00000500000000000000" pitchFamily="2" charset="-34"/>
              </a:rPr>
              <a:t>เรื่องความสัมพันธ์ระหว่างประเทศกับชาติตะ</a:t>
            </a:r>
            <a:r>
              <a:rPr lang="th-TH" sz="3600" b="1" dirty="0" err="1">
                <a:latin typeface="ThankYouThin" panose="00000500000000000000" pitchFamily="2" charset="-34"/>
                <a:cs typeface="ThankYouThin" panose="00000500000000000000" pitchFamily="2" charset="-34"/>
              </a:rPr>
              <a:t>วััน</a:t>
            </a:r>
            <a:r>
              <a:rPr lang="th-TH" sz="3600" b="1" dirty="0">
                <a:latin typeface="ThankYouThin" panose="00000500000000000000" pitchFamily="2" charset="-34"/>
                <a:cs typeface="ThankYouThin" panose="00000500000000000000" pitchFamily="2" charset="-34"/>
              </a:rPr>
              <a:t>ตก</a:t>
            </a:r>
            <a:endParaRPr lang="en-US" sz="3600" b="1" dirty="0">
              <a:latin typeface="ThankYouThin" panose="00000500000000000000" pitchFamily="2" charset="-34"/>
              <a:cs typeface="ThankYouThin" panose="00000500000000000000" pitchFamily="2" charset="-34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485360C-5CF0-B81A-2914-1E6051E76578}"/>
              </a:ext>
            </a:extLst>
          </p:cNvPr>
          <p:cNvSpPr/>
          <p:nvPr/>
        </p:nvSpPr>
        <p:spPr>
          <a:xfrm>
            <a:off x="4800600" y="1173548"/>
            <a:ext cx="2465181" cy="455830"/>
          </a:xfrm>
          <a:custGeom>
            <a:avLst/>
            <a:gdLst/>
            <a:ahLst/>
            <a:cxnLst/>
            <a:rect l="l" t="t" r="r" b="b"/>
            <a:pathLst>
              <a:path w="3139352" h="788409">
                <a:moveTo>
                  <a:pt x="0" y="0"/>
                </a:moveTo>
                <a:lnTo>
                  <a:pt x="3139352" y="0"/>
                </a:lnTo>
                <a:lnTo>
                  <a:pt x="3139352" y="788409"/>
                </a:lnTo>
                <a:lnTo>
                  <a:pt x="0" y="7884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6001" b="-31075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ABFED84-3D48-47C2-8E07-D206C9CEA239}"/>
              </a:ext>
            </a:extLst>
          </p:cNvPr>
          <p:cNvSpPr/>
          <p:nvPr/>
        </p:nvSpPr>
        <p:spPr>
          <a:xfrm rot="14395958">
            <a:off x="1170676" y="1992974"/>
            <a:ext cx="1074110" cy="785392"/>
          </a:xfrm>
          <a:custGeom>
            <a:avLst/>
            <a:gdLst/>
            <a:ahLst/>
            <a:cxnLst/>
            <a:rect l="l" t="t" r="r" b="b"/>
            <a:pathLst>
              <a:path w="1074110" h="785392">
                <a:moveTo>
                  <a:pt x="0" y="0"/>
                </a:moveTo>
                <a:lnTo>
                  <a:pt x="1074110" y="0"/>
                </a:lnTo>
                <a:lnTo>
                  <a:pt x="1074110" y="785392"/>
                </a:lnTo>
                <a:lnTo>
                  <a:pt x="0" y="7853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095"/>
            </a:stretch>
          </a:blipFill>
        </p:spPr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D4911424-6E7C-547D-C354-93C62897DF6C}"/>
              </a:ext>
            </a:extLst>
          </p:cNvPr>
          <p:cNvSpPr/>
          <p:nvPr/>
        </p:nvSpPr>
        <p:spPr>
          <a:xfrm>
            <a:off x="8169226" y="580753"/>
            <a:ext cx="950390" cy="997785"/>
          </a:xfrm>
          <a:custGeom>
            <a:avLst/>
            <a:gdLst/>
            <a:ahLst/>
            <a:cxnLst/>
            <a:rect l="l" t="t" r="r" b="b"/>
            <a:pathLst>
              <a:path w="950390" h="997785">
                <a:moveTo>
                  <a:pt x="0" y="0"/>
                </a:moveTo>
                <a:lnTo>
                  <a:pt x="950391" y="0"/>
                </a:lnTo>
                <a:lnTo>
                  <a:pt x="950391" y="997785"/>
                </a:lnTo>
                <a:lnTo>
                  <a:pt x="0" y="9977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id="{57E2360B-21AC-3ED6-EE63-5F584A9C6878}"/>
              </a:ext>
            </a:extLst>
          </p:cNvPr>
          <p:cNvSpPr/>
          <p:nvPr/>
        </p:nvSpPr>
        <p:spPr>
          <a:xfrm>
            <a:off x="10193143" y="1401463"/>
            <a:ext cx="7620000" cy="8037793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สำหรับพื้นฐานความรู้เดิมของเรื่องดังกล่าว </a:t>
            </a:r>
          </a:p>
          <a:p>
            <a:pPr algn="ctr"/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ในชั้นมัธยมศึกษาปีที่ ๒ นักเรียนได้เรียนรู้</a:t>
            </a:r>
          </a:p>
          <a:p>
            <a:pPr algn="ctr"/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ความสัมพันธ์ระหว่างประเทศของ</a:t>
            </a:r>
          </a:p>
          <a:p>
            <a:pPr algn="ctr"/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อาณาจักรอยุธยากับประเทศตะวันตกแล้ว</a:t>
            </a:r>
          </a:p>
          <a:p>
            <a:pPr algn="ctr"/>
            <a:br>
              <a:rPr lang="th-TH" sz="4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ในชั้นมัธยมศึกษาปีที่ ๓ นักเรียนจะได้เรียนรู้</a:t>
            </a:r>
          </a:p>
          <a:p>
            <a:pPr algn="ctr"/>
            <a:r>
              <a:rPr lang="th-TH" sz="4000" b="1" dirty="0">
                <a:solidFill>
                  <a:schemeClr val="tx1"/>
                </a:solidFill>
                <a:highlight>
                  <a:srgbClr val="F6F494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ความสัมพันธ์ระหว่างประเทศ</a:t>
            </a:r>
          </a:p>
          <a:p>
            <a:pPr algn="ctr"/>
            <a:r>
              <a:rPr lang="th-TH" sz="4000" b="1" dirty="0">
                <a:solidFill>
                  <a:schemeClr val="tx1"/>
                </a:solidFill>
                <a:highlight>
                  <a:srgbClr val="F6F494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กับประเทศตะวันตกในสมัยรัตนโกสินทร์</a:t>
            </a:r>
            <a:endParaRPr lang="en-US" sz="4000" b="1" dirty="0">
              <a:solidFill>
                <a:schemeClr val="tx1"/>
              </a:solidFill>
              <a:highlight>
                <a:srgbClr val="F6F494"/>
              </a:highligh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D7B06B9-CA36-13F8-0563-F8CDE55FAF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6" y="3335933"/>
            <a:ext cx="7973085" cy="5263726"/>
          </a:xfrm>
          <a:prstGeom prst="rect">
            <a:avLst/>
          </a:prstGeom>
        </p:spPr>
      </p:pic>
      <p:pic>
        <p:nvPicPr>
          <p:cNvPr id="2" name="รูปภาพ 1" descr="ประวัติโรงเรียนเพชรพิทยาคม">
            <a:extLst>
              <a:ext uri="{FF2B5EF4-FFF2-40B4-BE49-F238E27FC236}">
                <a16:creationId xmlns:a16="http://schemas.microsoft.com/office/drawing/2014/main" id="{5B355762-3892-CAF4-A84D-8409A12A8E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4070" y="1"/>
            <a:ext cx="1600373" cy="17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21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765</Words>
  <Application>Microsoft Office PowerPoint</Application>
  <PresentationFormat>กำหนดเอง</PresentationFormat>
  <Paragraphs>129</Paragraphs>
  <Slides>16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16</vt:i4>
      </vt:variant>
    </vt:vector>
  </HeadingPairs>
  <TitlesOfParts>
    <vt:vector size="23" baseType="lpstr">
      <vt:lpstr>เอฟซี แคนดี้</vt:lpstr>
      <vt:lpstr>Calibri</vt:lpstr>
      <vt:lpstr>ThankYouThin</vt:lpstr>
      <vt:lpstr>AppleThin</vt:lpstr>
      <vt:lpstr>TH SarabunPSK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Diapositivas Museo de Historia Doodle Antiguo Marrón</dc:title>
  <dc:creator>natdanai palm</dc:creator>
  <cp:lastModifiedBy>Mitson Doungtham</cp:lastModifiedBy>
  <cp:revision>12</cp:revision>
  <dcterms:created xsi:type="dcterms:W3CDTF">2006-08-16T00:00:00Z</dcterms:created>
  <dcterms:modified xsi:type="dcterms:W3CDTF">2026-05-24T16:02:41Z</dcterms:modified>
  <dc:identifier>DAG_n_Xk00g</dc:identifier>
</cp:coreProperties>
</file>