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72" r:id="rId4"/>
    <p:sldId id="291" r:id="rId5"/>
    <p:sldId id="275" r:id="rId6"/>
    <p:sldId id="277" r:id="rId7"/>
    <p:sldId id="292" r:id="rId8"/>
    <p:sldId id="293" r:id="rId9"/>
    <p:sldId id="294" r:id="rId10"/>
    <p:sldId id="295" r:id="rId11"/>
    <p:sldId id="257" r:id="rId12"/>
    <p:sldId id="296" r:id="rId13"/>
    <p:sldId id="276" r:id="rId14"/>
    <p:sldId id="274" r:id="rId15"/>
  </p:sldIdLst>
  <p:sldSz cx="18288000" cy="10287000"/>
  <p:notesSz cx="6858000" cy="9144000"/>
  <p:embeddedFontLst>
    <p:embeddedFont>
      <p:font typeface="Browallia New" panose="020B0604020202020204" pitchFamily="34" charset="-34"/>
      <p:regular r:id="rId17"/>
      <p:bold r:id="rId18"/>
      <p:italic r:id="rId19"/>
      <p:boldItalic r:id="rId20"/>
    </p:embeddedFont>
    <p:embeddedFont>
      <p:font typeface="UPCxB" panose="020B0604020202020204" charset="-3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A1F"/>
    <a:srgbClr val="E9E3D0"/>
    <a:srgbClr val="402852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7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0FFDA-B331-43AF-8BBB-40F15E49342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05A7B-4CF6-4C20-8CC6-E5FD39F37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1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0DA0D-3E8A-F8E4-4D02-51A0AF561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C79A48F-DBDD-DDA8-AF43-044D726A2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0D59A52-216D-8589-C05B-F4DCA2770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1FFEF21-84EC-F86F-C449-302779598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7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94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0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68DF4-6A7A-9C4A-6DDF-06B42DF3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D59E4A7-2729-0ED1-3772-70C6A9726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A2E9BA9-E3A6-2D92-DE7E-65D191C5D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A869113-4C9E-7EB2-3758-2E70AF523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9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34EF3-A6AC-96C9-78F9-2C675560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AA4D123-FBD1-C96F-95FF-19C073091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28EA97FB-969C-0E09-D007-42599F813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DF55983-95D3-F539-93FA-CC1696A9B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3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08CEB-B64B-92CF-670A-99943B0BF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98555031-069F-8C53-F00F-2BE7F0CAF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C8B2DBC-59BA-21DD-DEB1-795DB73D3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E18DA0C-98E9-A832-9538-0CD980CEE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545A8-DAB7-9844-2D2D-341793359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8E224CE-C658-FBCA-C17F-98CFFD435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25730F88-5BD2-B6A2-BBAA-5091381F8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E28141C-BEA9-B09A-11C8-860EB7A2C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81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1.png"/><Relationship Id="rId5" Type="http://schemas.openxmlformats.org/officeDocument/2006/relationships/image" Target="../media/image37.png"/><Relationship Id="rId10" Type="http://schemas.openxmlformats.org/officeDocument/2006/relationships/image" Target="../media/image20.svg"/><Relationship Id="rId4" Type="http://schemas.openxmlformats.org/officeDocument/2006/relationships/image" Target="../media/image31.svg"/><Relationship Id="rId9" Type="http://schemas.openxmlformats.org/officeDocument/2006/relationships/image" Target="../media/image19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1.sv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2.pn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Gae26eKL2Q?feature=oembed" TargetMode="Externa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1.jpg"/><Relationship Id="rId4" Type="http://schemas.openxmlformats.org/officeDocument/2006/relationships/image" Target="../media/image50.sv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9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31.svg"/><Relationship Id="rId10" Type="http://schemas.openxmlformats.org/officeDocument/2006/relationships/image" Target="../media/image22.sv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png"/><Relationship Id="rId7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33.sv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31.svg"/><Relationship Id="rId10" Type="http://schemas.openxmlformats.org/officeDocument/2006/relationships/image" Target="../media/image22.sv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0466EF90-A308-9542-2D69-F66737616275}"/>
              </a:ext>
            </a:extLst>
          </p:cNvPr>
          <p:cNvSpPr/>
          <p:nvPr/>
        </p:nvSpPr>
        <p:spPr>
          <a:xfrm>
            <a:off x="0" y="-4884"/>
            <a:ext cx="18288000" cy="342179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9050" y="4530781"/>
            <a:ext cx="11629612" cy="6937592"/>
          </a:xfrm>
          <a:custGeom>
            <a:avLst/>
            <a:gdLst/>
            <a:ahLst/>
            <a:cxnLst/>
            <a:rect l="l" t="t" r="r" b="b"/>
            <a:pathLst>
              <a:path w="11629612" h="6937592">
                <a:moveTo>
                  <a:pt x="0" y="0"/>
                </a:moveTo>
                <a:lnTo>
                  <a:pt x="11629612" y="0"/>
                </a:lnTo>
                <a:lnTo>
                  <a:pt x="11629612" y="6937592"/>
                </a:lnTo>
                <a:lnTo>
                  <a:pt x="0" y="693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t="-9823" b="-9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8124">
            <a:off x="15407121" y="1462191"/>
            <a:ext cx="4193275" cy="420471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6"/>
                </a:lnTo>
                <a:lnTo>
                  <a:pt x="0" y="2661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378423" y="617906"/>
            <a:ext cx="126017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th-TH" sz="138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พั</a:t>
            </a: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ฒนาการทางเศรษฐกิจ</a:t>
            </a:r>
          </a:p>
          <a:p>
            <a:pPr algn="ctr">
              <a:lnSpc>
                <a:spcPts val="9239"/>
              </a:lnSpc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และสังคมของอาณาจักรอยุธยา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UPCxB" panose="020B0604020202020204" charset="-34"/>
              <a:ea typeface="Nirmala Text" panose="020B0502040204020203" pitchFamily="34" charset="0"/>
              <a:cs typeface="UPCxB" panose="020B0604020202020204" charset="-34"/>
              <a:sym typeface="Sarabu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09060" y="3642082"/>
            <a:ext cx="8859890" cy="6644918"/>
          </a:xfrm>
          <a:custGeom>
            <a:avLst/>
            <a:gdLst/>
            <a:ahLst/>
            <a:cxnLst/>
            <a:rect l="l" t="t" r="r" b="b"/>
            <a:pathLst>
              <a:path w="7138448" h="5353836">
                <a:moveTo>
                  <a:pt x="0" y="0"/>
                </a:moveTo>
                <a:lnTo>
                  <a:pt x="7138448" y="0"/>
                </a:lnTo>
                <a:lnTo>
                  <a:pt x="7138448" y="5353836"/>
                </a:lnTo>
                <a:lnTo>
                  <a:pt x="0" y="5353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5CFFCC0-63FA-6EE7-B9EB-E34923440DA6}"/>
              </a:ext>
            </a:extLst>
          </p:cNvPr>
          <p:cNvGrpSpPr/>
          <p:nvPr/>
        </p:nvGrpSpPr>
        <p:grpSpPr>
          <a:xfrm>
            <a:off x="-258963" y="-42900"/>
            <a:ext cx="3965185" cy="5353835"/>
            <a:chOff x="-258963" y="-42900"/>
            <a:chExt cx="3965185" cy="5353835"/>
          </a:xfrm>
        </p:grpSpPr>
        <p:pic>
          <p:nvPicPr>
            <p:cNvPr id="21" name="กราฟิก 20">
              <a:extLst>
                <a:ext uri="{FF2B5EF4-FFF2-40B4-BE49-F238E27FC236}">
                  <a16:creationId xmlns:a16="http://schemas.microsoft.com/office/drawing/2014/main" id="{ADC36F1E-22CC-61D4-ED45-F11CF39EF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7751" y="-42900"/>
              <a:ext cx="3185382" cy="5353835"/>
            </a:xfrm>
            <a:prstGeom prst="rect">
              <a:avLst/>
            </a:prstGeom>
          </p:spPr>
        </p:pic>
        <p:sp>
          <p:nvSpPr>
            <p:cNvPr id="11" name="Freeform 11"/>
            <p:cNvSpPr/>
            <p:nvPr/>
          </p:nvSpPr>
          <p:spPr>
            <a:xfrm>
              <a:off x="457200" y="2095500"/>
              <a:ext cx="2590312" cy="2990259"/>
            </a:xfrm>
            <a:custGeom>
              <a:avLst/>
              <a:gdLst/>
              <a:ahLst/>
              <a:cxnLst/>
              <a:rect l="l" t="t" r="r" b="b"/>
              <a:pathLst>
                <a:path w="1565130" h="1806788">
                  <a:moveTo>
                    <a:pt x="0" y="0"/>
                  </a:moveTo>
                  <a:lnTo>
                    <a:pt x="1565131" y="0"/>
                  </a:lnTo>
                  <a:lnTo>
                    <a:pt x="1565131" y="1806788"/>
                  </a:lnTo>
                  <a:lnTo>
                    <a:pt x="0" y="180678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0">
                <a:alphaModFix amt="80000"/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256EDEC5-46FC-1F61-A720-4EA9855019BA}"/>
                </a:ext>
              </a:extLst>
            </p:cNvPr>
            <p:cNvSpPr txBox="1"/>
            <p:nvPr/>
          </p:nvSpPr>
          <p:spPr>
            <a:xfrm>
              <a:off x="-201510" y="312251"/>
              <a:ext cx="390773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6000" b="1" dirty="0">
                  <a:solidFill>
                    <a:schemeClr val="bg1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หน่วย</a:t>
              </a:r>
            </a:p>
            <a:p>
              <a:pPr algn="ctr"/>
              <a:r>
                <a:rPr lang="th-TH" sz="6000" b="1" dirty="0">
                  <a:solidFill>
                    <a:schemeClr val="bg1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การเรียนรู้ที่</a:t>
              </a:r>
              <a:endParaRPr lang="en-US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E0E0103B-0D16-5A16-285F-7325250449F3}"/>
                </a:ext>
              </a:extLst>
            </p:cNvPr>
            <p:cNvSpPr txBox="1"/>
            <p:nvPr/>
          </p:nvSpPr>
          <p:spPr>
            <a:xfrm>
              <a:off x="-258963" y="726906"/>
              <a:ext cx="3907732" cy="4416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28700" b="1" dirty="0">
                  <a:solidFill>
                    <a:schemeClr val="bg1">
                      <a:lumMod val="95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๔</a:t>
              </a:r>
              <a:endParaRPr lang="en-US" sz="28700" b="1" dirty="0">
                <a:solidFill>
                  <a:schemeClr val="bg1">
                    <a:lumMod val="9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31A8B9E-ACAC-C2AB-BC5B-4BB3BD18EF36}"/>
              </a:ext>
            </a:extLst>
          </p:cNvPr>
          <p:cNvGrpSpPr/>
          <p:nvPr/>
        </p:nvGrpSpPr>
        <p:grpSpPr>
          <a:xfrm>
            <a:off x="3754151" y="4327402"/>
            <a:ext cx="10779696" cy="4663814"/>
            <a:chOff x="3754151" y="4327402"/>
            <a:chExt cx="10779696" cy="4663814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84FFD6EE-9C54-3461-53C3-2E52717E7464}"/>
                </a:ext>
              </a:extLst>
            </p:cNvPr>
            <p:cNvGrpSpPr/>
            <p:nvPr/>
          </p:nvGrpSpPr>
          <p:grpSpPr>
            <a:xfrm>
              <a:off x="3754151" y="4797438"/>
              <a:ext cx="10779696" cy="4193778"/>
              <a:chOff x="0" y="0"/>
              <a:chExt cx="2839097" cy="1104534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DE532DA5-1DEA-E0E8-BA95-4B0C66250720}"/>
                  </a:ext>
                </a:extLst>
              </p:cNvPr>
              <p:cNvSpPr/>
              <p:nvPr/>
            </p:nvSpPr>
            <p:spPr>
              <a:xfrm>
                <a:off x="0" y="0"/>
                <a:ext cx="2839097" cy="1104534"/>
              </a:xfrm>
              <a:custGeom>
                <a:avLst/>
                <a:gdLst/>
                <a:ahLst/>
                <a:cxnLst/>
                <a:rect l="l" t="t" r="r" b="b"/>
                <a:pathLst>
                  <a:path w="2839097" h="1104534">
                    <a:moveTo>
                      <a:pt x="71819" y="0"/>
                    </a:moveTo>
                    <a:lnTo>
                      <a:pt x="2767278" y="0"/>
                    </a:lnTo>
                    <a:cubicBezTo>
                      <a:pt x="2786325" y="0"/>
                      <a:pt x="2804593" y="7567"/>
                      <a:pt x="2818062" y="21035"/>
                    </a:cubicBezTo>
                    <a:cubicBezTo>
                      <a:pt x="2831530" y="34504"/>
                      <a:pt x="2839097" y="52772"/>
                      <a:pt x="2839097" y="71819"/>
                    </a:cubicBezTo>
                    <a:lnTo>
                      <a:pt x="2839097" y="1032715"/>
                    </a:lnTo>
                    <a:cubicBezTo>
                      <a:pt x="2839097" y="1072380"/>
                      <a:pt x="2806942" y="1104534"/>
                      <a:pt x="2767278" y="1104534"/>
                    </a:cubicBezTo>
                    <a:lnTo>
                      <a:pt x="71819" y="1104534"/>
                    </a:lnTo>
                    <a:cubicBezTo>
                      <a:pt x="32155" y="1104534"/>
                      <a:pt x="0" y="1072380"/>
                      <a:pt x="0" y="1032715"/>
                    </a:cubicBezTo>
                    <a:lnTo>
                      <a:pt x="0" y="71819"/>
                    </a:lnTo>
                    <a:cubicBezTo>
                      <a:pt x="0" y="32155"/>
                      <a:pt x="32155" y="0"/>
                      <a:pt x="71819" y="0"/>
                    </a:cubicBezTo>
                    <a:close/>
                  </a:path>
                </a:pathLst>
              </a:custGeom>
              <a:solidFill>
                <a:srgbClr val="E9E3D0">
                  <a:alpha val="7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6">
                <a:extLst>
                  <a:ext uri="{FF2B5EF4-FFF2-40B4-BE49-F238E27FC236}">
                    <a16:creationId xmlns:a16="http://schemas.microsoft.com/office/drawing/2014/main" id="{E0AE4869-B559-B949-16A6-E4A2AAEE04A6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839097" cy="11902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29"/>
                  </a:lnSpc>
                </a:pPr>
                <a:endParaRPr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1A2F0050-FC48-7CCD-BD67-240236D89B94}"/>
                </a:ext>
              </a:extLst>
            </p:cNvPr>
            <p:cNvGrpSpPr/>
            <p:nvPr/>
          </p:nvGrpSpPr>
          <p:grpSpPr>
            <a:xfrm>
              <a:off x="4991099" y="4327402"/>
              <a:ext cx="8353729" cy="1088717"/>
              <a:chOff x="4991099" y="4327402"/>
              <a:chExt cx="8353729" cy="1088717"/>
            </a:xfrm>
          </p:grpSpPr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A6ADC010-8142-1037-517E-F096FD94E994}"/>
                  </a:ext>
                </a:extLst>
              </p:cNvPr>
              <p:cNvSpPr/>
              <p:nvPr/>
            </p:nvSpPr>
            <p:spPr>
              <a:xfrm>
                <a:off x="4991099" y="4327402"/>
                <a:ext cx="8305800" cy="108871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47B68822-C9DD-0814-C554-45893D23185D}"/>
                  </a:ext>
                </a:extLst>
              </p:cNvPr>
              <p:cNvSpPr txBox="1"/>
              <p:nvPr/>
            </p:nvSpPr>
            <p:spPr>
              <a:xfrm>
                <a:off x="4991099" y="4364663"/>
                <a:ext cx="8353729" cy="9233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th-TH" sz="6000" b="1" dirty="0">
                    <a:solidFill>
                      <a:schemeClr val="accent2">
                        <a:lumMod val="5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สาระการเรียนรู้</a:t>
                </a:r>
                <a:endParaRPr lang="en-US" sz="6000" b="1" dirty="0">
                  <a:solidFill>
                    <a:schemeClr val="accent2">
                      <a:lumMod val="50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endParaRPr>
              </a:p>
            </p:txBody>
          </p:sp>
        </p:grp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9048ADDB-63C8-A729-6536-445704B15254}"/>
                </a:ext>
              </a:extLst>
            </p:cNvPr>
            <p:cNvSpPr txBox="1"/>
            <p:nvPr/>
          </p:nvSpPr>
          <p:spPr>
            <a:xfrm>
              <a:off x="4114800" y="5676900"/>
              <a:ext cx="8353729" cy="30777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๑.	ปัจจัยที่ส่งเสริมพัฒนาการทางด้านเศรษฐกิจและสังคม 	ของอาณาจักรอยุธยา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๒.	เศรษฐกิจสมัยอยุธยา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๓.	สังคมสมัยอยุธยา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๔.	ภูมิปัญญาและวัฒนธรรมไทยสมัยอยุธยา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04C43-D075-B231-413D-E6CFC65D2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กราฟิก 27">
            <a:extLst>
              <a:ext uri="{FF2B5EF4-FFF2-40B4-BE49-F238E27FC236}">
                <a16:creationId xmlns:a16="http://schemas.microsoft.com/office/drawing/2014/main" id="{1B1680B3-1313-AD50-F63F-A986CD5EA2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920"/>
          <a:stretch/>
        </p:blipFill>
        <p:spPr>
          <a:xfrm rot="21361125" flipH="1">
            <a:off x="-2043095" y="-317797"/>
            <a:ext cx="5218651" cy="10287000"/>
          </a:xfrm>
          <a:prstGeom prst="rect">
            <a:avLst/>
          </a:prstGeom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F3AE7052-EC5F-9FE6-213B-8351E338C27B}"/>
              </a:ext>
            </a:extLst>
          </p:cNvPr>
          <p:cNvGrpSpPr/>
          <p:nvPr/>
        </p:nvGrpSpPr>
        <p:grpSpPr>
          <a:xfrm>
            <a:off x="1460119" y="4548421"/>
            <a:ext cx="15681857" cy="4298973"/>
            <a:chOff x="1460119" y="4548421"/>
            <a:chExt cx="15681857" cy="4298973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D4D7DC7B-6D08-EBBA-3247-AFC594ABAB44}"/>
                </a:ext>
              </a:extLst>
            </p:cNvPr>
            <p:cNvSpPr/>
            <p:nvPr/>
          </p:nvSpPr>
          <p:spPr>
            <a:xfrm>
              <a:off x="1460119" y="4548421"/>
              <a:ext cx="15681857" cy="42989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144A1593-A9E1-75A7-A0EB-EDD7E9EAE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574" y="4890386"/>
              <a:ext cx="6603467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3600" dirty="0">
                  <a:solidFill>
                    <a:srgbClr val="0070C0"/>
                  </a:solidFill>
                  <a:latin typeface="UPCxB" panose="020B0604020202020204" charset="-34"/>
                  <a:cs typeface="UPCxB" panose="020B0604020202020204" charset="-34"/>
                </a:rPr>
                <a:t>	เป็นแหล่งรวมของสินค้าประเภทของป่า 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เช่น หนังกวาง ไม้ฝาง ครั่ง กำยาน และแร่ เช่น ดีบุก ตะกั่ว จากดินแดนตอนในภูมิภาคเอเชียตะวันออกเฉียงใต้</a:t>
              </a:r>
              <a:endParaRPr lang="th-TH" altLang="en-US" sz="36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1378D99A-D6FB-2CC2-3140-AE702CB8D153}"/>
                </a:ext>
              </a:extLst>
            </p:cNvPr>
            <p:cNvCxnSpPr/>
            <p:nvPr/>
          </p:nvCxnSpPr>
          <p:spPr>
            <a:xfrm>
              <a:off x="8479892" y="4914900"/>
              <a:ext cx="0" cy="35575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0AD7908A-E06E-AF27-8129-464394C6B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974" y="4890386"/>
              <a:ext cx="7569233" cy="3416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	เป็นศูนย์กลางของการค้าส่งผ่าน </a:t>
              </a: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ช่วยกระจายสินค้าจากจีนไปยังภูมิภาคและมหาสมุทรอินเดีย รวมถึงรวบรวมสินค้าจากภายในภูมิภาคเพื่อส่งต่อไปยังจีนและญี่ปุ่น</a:t>
              </a:r>
              <a:r>
                <a:rPr lang="th-TH" altLang="en-US" sz="3600" dirty="0">
                  <a:latin typeface="UPCxB" panose="020B0604020202020204" charset="-34"/>
                  <a:cs typeface="UPCxB" panose="020B0604020202020204" charset="-34"/>
                </a:rPr>
                <a:t> </a:t>
              </a: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อยุธยาเป็นแหล่งรวบรวมสินค้าอย่างหนังกวาง ไม้ฝาง ดีบุก และงาช้าง เพื่อแลกกับสินค้าฟุ่มเฟือย เงิน ผ้า และอัญมณี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22" name="รูปภาพ 21" descr="รูปภาพประกอบด้วย แร่, หิน, หินอัคนี, สารเคมี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5C539A6-2A41-026D-8083-D170E0068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724" y="7190096"/>
            <a:ext cx="3981112" cy="2873211"/>
          </a:xfrm>
          <a:prstGeom prst="rect">
            <a:avLst/>
          </a:prstGeom>
        </p:spPr>
      </p:pic>
      <p:pic>
        <p:nvPicPr>
          <p:cNvPr id="26" name="รูปภาพ 25" descr="รูปภาพประกอบด้วย ผั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1CC9152-250B-2DAA-4537-64452B3A0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18"/>
          <a:stretch/>
        </p:blipFill>
        <p:spPr>
          <a:xfrm>
            <a:off x="15975921" y="5140166"/>
            <a:ext cx="2743106" cy="215003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รูปภาพ 14" descr="รูปภาพประกอบด้วย แร่, หิน, สารเคมี, ผลึ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0ED7A1F-A3FF-9039-8DFC-9471B1D18C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66" y="6617746"/>
            <a:ext cx="4716854" cy="36583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53F5CF5-4403-B3E3-903B-C42D108E28E2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60BB69B-3102-F3FB-654F-6CBD580C02D9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A2757D2-D71F-23CF-0C75-D85B49B74954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704297-39E5-460B-C7E1-A17584570490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F754F0E-E9BE-A922-62F0-79DA596959A5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7329E11-14D5-1C1E-80F6-E598E9EA4929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03FA700-B62F-F6DB-3FA9-8C77469C767C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9DB5D870-73A1-3422-BB0A-74838018956F}"/>
              </a:ext>
            </a:extLst>
          </p:cNvPr>
          <p:cNvSpPr txBox="1"/>
          <p:nvPr/>
        </p:nvSpPr>
        <p:spPr>
          <a:xfrm>
            <a:off x="4634101" y="1169237"/>
            <a:ext cx="1039770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เศรษฐกิจสมัยอยุธยา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6137EB77-0BE0-7BE3-9B38-2AAB5933A553}"/>
              </a:ext>
            </a:extLst>
          </p:cNvPr>
          <p:cNvSpPr txBox="1"/>
          <p:nvPr/>
        </p:nvSpPr>
        <p:spPr>
          <a:xfrm>
            <a:off x="4546446" y="2726275"/>
            <a:ext cx="12166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กรุงศรีอยุธยาเป็นศูนย์กลางการค้าที่สำคัญของภูมิภาคเอเชียตะวันออกเฉียงใต้ด้วยเหตุผล</a:t>
            </a:r>
          </a:p>
          <a:p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ที่สำคัญ ๒ ประการ คือ</a:t>
            </a:r>
            <a:endParaRPr lang="en-US" sz="3600" dirty="0">
              <a:latin typeface="UPCxB" panose="020B0604020202020204" charset="-34"/>
              <a:cs typeface="UPCxB" panose="020B0604020202020204" charset="-34"/>
            </a:endParaRPr>
          </a:p>
        </p:txBody>
      </p:sp>
      <p:pic>
        <p:nvPicPr>
          <p:cNvPr id="24" name="รูปภาพ 23" descr="รูปภาพประกอบด้วย แร่, ผลึก, หิน, สารเคมี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E1DECF8-E4F3-57CD-D073-2B54AEB1CB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31" y="7947338"/>
            <a:ext cx="2929688" cy="2114387"/>
          </a:xfrm>
          <a:prstGeom prst="rect">
            <a:avLst/>
          </a:prstGeom>
        </p:spPr>
      </p:pic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85C7E441-57AC-61AB-1D0E-DC7629505142}"/>
              </a:ext>
            </a:extLst>
          </p:cNvPr>
          <p:cNvSpPr/>
          <p:nvPr/>
        </p:nvSpPr>
        <p:spPr>
          <a:xfrm>
            <a:off x="15621000" y="8877300"/>
            <a:ext cx="457200" cy="1066800"/>
          </a:xfrm>
          <a:prstGeom prst="rect">
            <a:avLst/>
          </a:prstGeom>
          <a:solidFill>
            <a:srgbClr val="E9E3D0"/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รูปภาพ 9" descr="รูปภาพประกอบด้วย ผั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4363F32-7E44-B25A-BEFD-202B9E573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3" b="29937"/>
          <a:stretch/>
        </p:blipFill>
        <p:spPr>
          <a:xfrm>
            <a:off x="15110183" y="7740848"/>
            <a:ext cx="2743106" cy="221309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7" name="รูปภาพ 16" descr="รูปภาพประกอบด้วย ผั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72F07D1-8008-FB5B-A47A-0937DFB43F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" t="67681" r="978" b="955"/>
          <a:stretch/>
        </p:blipFill>
        <p:spPr>
          <a:xfrm>
            <a:off x="11518469" y="8232094"/>
            <a:ext cx="2743106" cy="19058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24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A7420998-F875-7A1A-584C-B6F2B192B4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920"/>
          <a:stretch/>
        </p:blipFill>
        <p:spPr>
          <a:xfrm rot="238875">
            <a:off x="-664157" y="-187803"/>
            <a:ext cx="5218651" cy="10287000"/>
          </a:xfrm>
          <a:prstGeom prst="rect">
            <a:avLst/>
          </a:prstGeom>
        </p:spPr>
      </p:pic>
      <p:pic>
        <p:nvPicPr>
          <p:cNvPr id="6" name="กราฟิก 5">
            <a:extLst>
              <a:ext uri="{FF2B5EF4-FFF2-40B4-BE49-F238E27FC236}">
                <a16:creationId xmlns:a16="http://schemas.microsoft.com/office/drawing/2014/main" id="{E146ECE3-9B0B-5740-1832-6942667000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920"/>
          <a:stretch/>
        </p:blipFill>
        <p:spPr>
          <a:xfrm rot="21361125" flipH="1">
            <a:off x="13910252" y="78897"/>
            <a:ext cx="5218651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-266700"/>
            <a:ext cx="18792524" cy="10820400"/>
            <a:chOff x="0" y="0"/>
            <a:chExt cx="3052516" cy="17170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3052516" cy="1719580"/>
            </a:xfrm>
            <a:custGeom>
              <a:avLst/>
              <a:gdLst/>
              <a:ahLst/>
              <a:cxnLst/>
              <a:rect l="l" t="t" r="r" b="b"/>
              <a:pathLst>
                <a:path w="3052516" h="1719580">
                  <a:moveTo>
                    <a:pt x="3049976" y="859168"/>
                  </a:moveTo>
                  <a:lnTo>
                    <a:pt x="3052516" y="859168"/>
                  </a:lnTo>
                  <a:lnTo>
                    <a:pt x="3046166" y="859168"/>
                  </a:lnTo>
                  <a:lnTo>
                    <a:pt x="3046166" y="859168"/>
                  </a:lnTo>
                  <a:cubicBezTo>
                    <a:pt x="3046166" y="859168"/>
                    <a:pt x="3044896" y="859168"/>
                    <a:pt x="3043626" y="859168"/>
                  </a:cubicBezTo>
                  <a:lnTo>
                    <a:pt x="3043626" y="859168"/>
                  </a:lnTo>
                  <a:lnTo>
                    <a:pt x="3042356" y="859168"/>
                  </a:lnTo>
                  <a:cubicBezTo>
                    <a:pt x="3041085" y="859168"/>
                    <a:pt x="3037276" y="859168"/>
                    <a:pt x="3036006" y="859168"/>
                  </a:cubicBezTo>
                  <a:cubicBezTo>
                    <a:pt x="3036006" y="859168"/>
                    <a:pt x="3037276" y="859168"/>
                    <a:pt x="3038546" y="859168"/>
                  </a:cubicBezTo>
                  <a:cubicBezTo>
                    <a:pt x="3038546" y="859168"/>
                    <a:pt x="3039816" y="859168"/>
                    <a:pt x="3039816" y="859168"/>
                  </a:cubicBezTo>
                  <a:lnTo>
                    <a:pt x="3043626" y="859168"/>
                  </a:lnTo>
                  <a:lnTo>
                    <a:pt x="3043626" y="847090"/>
                  </a:lnTo>
                  <a:lnTo>
                    <a:pt x="3047435" y="847090"/>
                  </a:lnTo>
                  <a:lnTo>
                    <a:pt x="3047435" y="816610"/>
                  </a:lnTo>
                  <a:cubicBezTo>
                    <a:pt x="3049976" y="781050"/>
                    <a:pt x="3052516" y="726440"/>
                    <a:pt x="3049976" y="692150"/>
                  </a:cubicBezTo>
                  <a:cubicBezTo>
                    <a:pt x="3051246" y="674370"/>
                    <a:pt x="3048706" y="652780"/>
                    <a:pt x="3047435" y="641350"/>
                  </a:cubicBezTo>
                  <a:lnTo>
                    <a:pt x="3048706" y="641350"/>
                  </a:lnTo>
                  <a:lnTo>
                    <a:pt x="3044896" y="542290"/>
                  </a:lnTo>
                  <a:lnTo>
                    <a:pt x="3046166" y="541020"/>
                  </a:lnTo>
                  <a:lnTo>
                    <a:pt x="3046166" y="537210"/>
                  </a:lnTo>
                  <a:cubicBezTo>
                    <a:pt x="3046166" y="502920"/>
                    <a:pt x="3044896" y="468630"/>
                    <a:pt x="3044896" y="431800"/>
                  </a:cubicBezTo>
                  <a:cubicBezTo>
                    <a:pt x="3042356" y="361950"/>
                    <a:pt x="3041085" y="290830"/>
                    <a:pt x="3047435" y="213360"/>
                  </a:cubicBezTo>
                  <a:lnTo>
                    <a:pt x="3047435" y="207010"/>
                  </a:lnTo>
                  <a:cubicBezTo>
                    <a:pt x="3046166" y="191770"/>
                    <a:pt x="3046166" y="176530"/>
                    <a:pt x="3046166" y="158750"/>
                  </a:cubicBezTo>
                  <a:lnTo>
                    <a:pt x="3046166" y="80010"/>
                  </a:lnTo>
                  <a:lnTo>
                    <a:pt x="3051246" y="59690"/>
                  </a:lnTo>
                  <a:lnTo>
                    <a:pt x="3051246" y="8890"/>
                  </a:lnTo>
                  <a:lnTo>
                    <a:pt x="3044896" y="8890"/>
                  </a:lnTo>
                  <a:cubicBezTo>
                    <a:pt x="3006796" y="8890"/>
                    <a:pt x="2950916" y="7620"/>
                    <a:pt x="2935676" y="7620"/>
                  </a:cubicBezTo>
                  <a:cubicBezTo>
                    <a:pt x="2907735" y="7620"/>
                    <a:pt x="2892496" y="7620"/>
                    <a:pt x="2884876" y="8890"/>
                  </a:cubicBezTo>
                  <a:cubicBezTo>
                    <a:pt x="2851856" y="0"/>
                    <a:pt x="2773116" y="1270"/>
                    <a:pt x="2696916" y="3810"/>
                  </a:cubicBezTo>
                  <a:cubicBezTo>
                    <a:pt x="2658816" y="5080"/>
                    <a:pt x="2621986" y="5080"/>
                    <a:pt x="2596586" y="3810"/>
                  </a:cubicBezTo>
                  <a:lnTo>
                    <a:pt x="2592776" y="3810"/>
                  </a:lnTo>
                  <a:lnTo>
                    <a:pt x="2590236" y="10160"/>
                  </a:lnTo>
                  <a:cubicBezTo>
                    <a:pt x="2539436" y="10160"/>
                    <a:pt x="2489906" y="11430"/>
                    <a:pt x="2425136" y="13970"/>
                  </a:cubicBezTo>
                  <a:lnTo>
                    <a:pt x="2413706" y="13970"/>
                  </a:lnTo>
                  <a:lnTo>
                    <a:pt x="2414976" y="16510"/>
                  </a:lnTo>
                  <a:lnTo>
                    <a:pt x="2381956" y="16510"/>
                  </a:lnTo>
                  <a:lnTo>
                    <a:pt x="2381956" y="21590"/>
                  </a:lnTo>
                  <a:cubicBezTo>
                    <a:pt x="2359096" y="21590"/>
                    <a:pt x="2334966" y="20320"/>
                    <a:pt x="2308296" y="19050"/>
                  </a:cubicBezTo>
                  <a:cubicBezTo>
                    <a:pt x="2285435" y="17780"/>
                    <a:pt x="2262576" y="17780"/>
                    <a:pt x="2239716" y="16510"/>
                  </a:cubicBezTo>
                  <a:lnTo>
                    <a:pt x="2239716" y="15240"/>
                  </a:lnTo>
                  <a:cubicBezTo>
                    <a:pt x="2232096" y="13970"/>
                    <a:pt x="2223206" y="13970"/>
                    <a:pt x="2215585" y="12700"/>
                  </a:cubicBezTo>
                  <a:lnTo>
                    <a:pt x="2214316" y="44450"/>
                  </a:lnTo>
                  <a:lnTo>
                    <a:pt x="2210506" y="44450"/>
                  </a:lnTo>
                  <a:lnTo>
                    <a:pt x="2210506" y="13970"/>
                  </a:lnTo>
                  <a:cubicBezTo>
                    <a:pt x="2169488" y="10160"/>
                    <a:pt x="2129660" y="12700"/>
                    <a:pt x="2090803" y="15240"/>
                  </a:cubicBezTo>
                  <a:cubicBezTo>
                    <a:pt x="2050975" y="17780"/>
                    <a:pt x="2013090" y="20320"/>
                    <a:pt x="1978119" y="16510"/>
                  </a:cubicBezTo>
                  <a:cubicBezTo>
                    <a:pt x="1961605" y="17780"/>
                    <a:pt x="1948976" y="17780"/>
                    <a:pt x="1938291" y="16510"/>
                  </a:cubicBezTo>
                  <a:lnTo>
                    <a:pt x="1938291" y="15240"/>
                  </a:lnTo>
                  <a:lnTo>
                    <a:pt x="1905263" y="12700"/>
                  </a:lnTo>
                  <a:lnTo>
                    <a:pt x="1905263" y="16510"/>
                  </a:lnTo>
                  <a:cubicBezTo>
                    <a:pt x="1894577" y="16510"/>
                    <a:pt x="1882920" y="17780"/>
                    <a:pt x="1870292" y="17780"/>
                  </a:cubicBezTo>
                  <a:lnTo>
                    <a:pt x="1862520" y="12700"/>
                  </a:lnTo>
                  <a:lnTo>
                    <a:pt x="1857663" y="12700"/>
                  </a:lnTo>
                  <a:cubicBezTo>
                    <a:pt x="1845035" y="11430"/>
                    <a:pt x="1839206" y="11430"/>
                    <a:pt x="1837263" y="19050"/>
                  </a:cubicBezTo>
                  <a:lnTo>
                    <a:pt x="1837263" y="21590"/>
                  </a:lnTo>
                  <a:cubicBezTo>
                    <a:pt x="1832406" y="22860"/>
                    <a:pt x="1827549" y="22860"/>
                    <a:pt x="1823664" y="24130"/>
                  </a:cubicBezTo>
                  <a:cubicBezTo>
                    <a:pt x="1813950" y="19050"/>
                    <a:pt x="1801321" y="20320"/>
                    <a:pt x="1786750" y="20320"/>
                  </a:cubicBezTo>
                  <a:cubicBezTo>
                    <a:pt x="1772178" y="21590"/>
                    <a:pt x="1756636" y="21590"/>
                    <a:pt x="1745950" y="16510"/>
                  </a:cubicBezTo>
                  <a:lnTo>
                    <a:pt x="1744979" y="15240"/>
                  </a:lnTo>
                  <a:lnTo>
                    <a:pt x="1743036" y="15240"/>
                  </a:lnTo>
                  <a:cubicBezTo>
                    <a:pt x="1738179" y="16510"/>
                    <a:pt x="1718751" y="17780"/>
                    <a:pt x="1700294" y="19050"/>
                  </a:cubicBezTo>
                  <a:cubicBezTo>
                    <a:pt x="1682808" y="20320"/>
                    <a:pt x="1663380" y="21590"/>
                    <a:pt x="1647837" y="22860"/>
                  </a:cubicBezTo>
                  <a:cubicBezTo>
                    <a:pt x="1644923" y="20320"/>
                    <a:pt x="1639095" y="19050"/>
                    <a:pt x="1632295" y="19050"/>
                  </a:cubicBezTo>
                  <a:cubicBezTo>
                    <a:pt x="1609952" y="20320"/>
                    <a:pt x="1584695" y="21590"/>
                    <a:pt x="1553610" y="21590"/>
                  </a:cubicBezTo>
                  <a:lnTo>
                    <a:pt x="1552638" y="20320"/>
                  </a:lnTo>
                  <a:lnTo>
                    <a:pt x="1547781" y="21590"/>
                  </a:lnTo>
                  <a:cubicBezTo>
                    <a:pt x="1527381" y="21590"/>
                    <a:pt x="1506982" y="20320"/>
                    <a:pt x="1486582" y="20320"/>
                  </a:cubicBezTo>
                  <a:lnTo>
                    <a:pt x="1486582" y="17780"/>
                  </a:lnTo>
                  <a:cubicBezTo>
                    <a:pt x="1480753" y="19050"/>
                    <a:pt x="1474925" y="19050"/>
                    <a:pt x="1470068" y="20320"/>
                  </a:cubicBezTo>
                  <a:lnTo>
                    <a:pt x="1462297" y="20320"/>
                  </a:lnTo>
                  <a:cubicBezTo>
                    <a:pt x="1414697" y="19050"/>
                    <a:pt x="1365155" y="17780"/>
                    <a:pt x="1314641" y="17780"/>
                  </a:cubicBezTo>
                  <a:lnTo>
                    <a:pt x="1312698" y="17780"/>
                  </a:lnTo>
                  <a:lnTo>
                    <a:pt x="1309784" y="22860"/>
                  </a:lnTo>
                  <a:lnTo>
                    <a:pt x="1309784" y="27940"/>
                  </a:lnTo>
                  <a:lnTo>
                    <a:pt x="1307841" y="27940"/>
                  </a:lnTo>
                  <a:lnTo>
                    <a:pt x="1247613" y="16510"/>
                  </a:lnTo>
                  <a:cubicBezTo>
                    <a:pt x="1238871" y="16510"/>
                    <a:pt x="1234014" y="19050"/>
                    <a:pt x="1228185" y="20320"/>
                  </a:cubicBezTo>
                  <a:cubicBezTo>
                    <a:pt x="1219442" y="22860"/>
                    <a:pt x="1211671" y="26670"/>
                    <a:pt x="1186414" y="21590"/>
                  </a:cubicBezTo>
                  <a:lnTo>
                    <a:pt x="1186414" y="24130"/>
                  </a:lnTo>
                  <a:lnTo>
                    <a:pt x="1125215" y="24130"/>
                  </a:lnTo>
                  <a:cubicBezTo>
                    <a:pt x="1054301" y="24130"/>
                    <a:pt x="972702" y="24130"/>
                    <a:pt x="909560" y="19050"/>
                  </a:cubicBezTo>
                  <a:lnTo>
                    <a:pt x="883332" y="17780"/>
                  </a:lnTo>
                  <a:lnTo>
                    <a:pt x="894018" y="24130"/>
                  </a:lnTo>
                  <a:lnTo>
                    <a:pt x="888189" y="24130"/>
                  </a:lnTo>
                  <a:cubicBezTo>
                    <a:pt x="862932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7617" y="1714500"/>
                  </a:lnTo>
                  <a:cubicBezTo>
                    <a:pt x="926074" y="1714500"/>
                    <a:pt x="943560" y="1713230"/>
                    <a:pt x="962017" y="1711960"/>
                  </a:cubicBezTo>
                  <a:cubicBezTo>
                    <a:pt x="1001845" y="1709420"/>
                    <a:pt x="1039730" y="1706880"/>
                    <a:pt x="1074701" y="1710690"/>
                  </a:cubicBezTo>
                  <a:cubicBezTo>
                    <a:pt x="1091215" y="1709420"/>
                    <a:pt x="1103844" y="1709420"/>
                    <a:pt x="1114529" y="1710690"/>
                  </a:cubicBezTo>
                  <a:lnTo>
                    <a:pt x="1114529" y="1711960"/>
                  </a:lnTo>
                  <a:lnTo>
                    <a:pt x="1121329" y="1711960"/>
                  </a:lnTo>
                  <a:lnTo>
                    <a:pt x="1146586" y="1714500"/>
                  </a:lnTo>
                  <a:lnTo>
                    <a:pt x="1146586" y="1710690"/>
                  </a:lnTo>
                  <a:cubicBezTo>
                    <a:pt x="1157272" y="1710690"/>
                    <a:pt x="1168929" y="1709420"/>
                    <a:pt x="1181557" y="1709420"/>
                  </a:cubicBezTo>
                  <a:lnTo>
                    <a:pt x="1190300" y="1715770"/>
                  </a:lnTo>
                  <a:lnTo>
                    <a:pt x="1196128" y="1715770"/>
                  </a:lnTo>
                  <a:cubicBezTo>
                    <a:pt x="1208757" y="1717040"/>
                    <a:pt x="1214585" y="1717040"/>
                    <a:pt x="1216528" y="1709420"/>
                  </a:cubicBezTo>
                  <a:lnTo>
                    <a:pt x="1216528" y="1706880"/>
                  </a:lnTo>
                  <a:cubicBezTo>
                    <a:pt x="1221385" y="1705610"/>
                    <a:pt x="1226242" y="1705610"/>
                    <a:pt x="1230128" y="1704340"/>
                  </a:cubicBezTo>
                  <a:cubicBezTo>
                    <a:pt x="1239842" y="1709420"/>
                    <a:pt x="1252470" y="1708150"/>
                    <a:pt x="1267042" y="1708150"/>
                  </a:cubicBezTo>
                  <a:cubicBezTo>
                    <a:pt x="1281613" y="1706880"/>
                    <a:pt x="1297156" y="1706880"/>
                    <a:pt x="1307841" y="1711960"/>
                  </a:cubicBezTo>
                  <a:lnTo>
                    <a:pt x="1308813" y="1713230"/>
                  </a:lnTo>
                  <a:lnTo>
                    <a:pt x="1310755" y="1713230"/>
                  </a:lnTo>
                  <a:cubicBezTo>
                    <a:pt x="1315613" y="1711960"/>
                    <a:pt x="1335041" y="1710690"/>
                    <a:pt x="1353498" y="1709420"/>
                  </a:cubicBezTo>
                  <a:cubicBezTo>
                    <a:pt x="1370983" y="1708150"/>
                    <a:pt x="1390412" y="1706880"/>
                    <a:pt x="1405954" y="1705610"/>
                  </a:cubicBezTo>
                  <a:cubicBezTo>
                    <a:pt x="1408869" y="1708150"/>
                    <a:pt x="1415669" y="1709420"/>
                    <a:pt x="1421497" y="1709420"/>
                  </a:cubicBezTo>
                  <a:cubicBezTo>
                    <a:pt x="1443840" y="1708150"/>
                    <a:pt x="1469096" y="1706880"/>
                    <a:pt x="1500182" y="1706880"/>
                  </a:cubicBezTo>
                  <a:lnTo>
                    <a:pt x="1501153" y="1708150"/>
                  </a:lnTo>
                  <a:lnTo>
                    <a:pt x="1506010" y="1706880"/>
                  </a:lnTo>
                  <a:cubicBezTo>
                    <a:pt x="1526410" y="1706880"/>
                    <a:pt x="1546810" y="1708150"/>
                    <a:pt x="1567209" y="1708150"/>
                  </a:cubicBezTo>
                  <a:lnTo>
                    <a:pt x="1567209" y="1710690"/>
                  </a:lnTo>
                  <a:lnTo>
                    <a:pt x="1583724" y="1708150"/>
                  </a:lnTo>
                  <a:lnTo>
                    <a:pt x="1591495" y="1708150"/>
                  </a:lnTo>
                  <a:cubicBezTo>
                    <a:pt x="1639095" y="1709420"/>
                    <a:pt x="1688637" y="1710690"/>
                    <a:pt x="1739150" y="1710690"/>
                  </a:cubicBezTo>
                  <a:lnTo>
                    <a:pt x="1741093" y="1710690"/>
                  </a:lnTo>
                  <a:lnTo>
                    <a:pt x="1744008" y="1705610"/>
                  </a:lnTo>
                  <a:lnTo>
                    <a:pt x="1744008" y="1700530"/>
                  </a:lnTo>
                  <a:lnTo>
                    <a:pt x="1745950" y="1700530"/>
                  </a:lnTo>
                  <a:lnTo>
                    <a:pt x="1806178" y="1711960"/>
                  </a:lnTo>
                  <a:cubicBezTo>
                    <a:pt x="1814921" y="1711960"/>
                    <a:pt x="1819778" y="1709420"/>
                    <a:pt x="1825606" y="1708150"/>
                  </a:cubicBezTo>
                  <a:cubicBezTo>
                    <a:pt x="1834349" y="1705610"/>
                    <a:pt x="1842121" y="1701800"/>
                    <a:pt x="1867377" y="1706880"/>
                  </a:cubicBezTo>
                  <a:lnTo>
                    <a:pt x="1867377" y="1704340"/>
                  </a:lnTo>
                  <a:lnTo>
                    <a:pt x="1927605" y="1704340"/>
                  </a:lnTo>
                  <a:cubicBezTo>
                    <a:pt x="1998519" y="1704340"/>
                    <a:pt x="2080118" y="1704340"/>
                    <a:pt x="2143260" y="1709420"/>
                  </a:cubicBezTo>
                  <a:lnTo>
                    <a:pt x="2169488" y="1710690"/>
                  </a:lnTo>
                  <a:lnTo>
                    <a:pt x="2158803" y="1704340"/>
                  </a:lnTo>
                  <a:lnTo>
                    <a:pt x="2164631" y="1704340"/>
                  </a:lnTo>
                  <a:cubicBezTo>
                    <a:pt x="2188916" y="1706880"/>
                    <a:pt x="2202885" y="1708150"/>
                    <a:pt x="2210506" y="1704340"/>
                  </a:cubicBezTo>
                  <a:lnTo>
                    <a:pt x="2210506" y="1705610"/>
                  </a:lnTo>
                  <a:cubicBezTo>
                    <a:pt x="2211775" y="1705610"/>
                    <a:pt x="2211775" y="1705610"/>
                    <a:pt x="2213046" y="1704340"/>
                  </a:cubicBezTo>
                  <a:cubicBezTo>
                    <a:pt x="2214316" y="1704340"/>
                    <a:pt x="2215585" y="1705610"/>
                    <a:pt x="2218125" y="1705610"/>
                  </a:cubicBezTo>
                  <a:lnTo>
                    <a:pt x="2218125" y="1711960"/>
                  </a:lnTo>
                  <a:cubicBezTo>
                    <a:pt x="2253685" y="1710690"/>
                    <a:pt x="2282896" y="1710690"/>
                    <a:pt x="2308296" y="1711960"/>
                  </a:cubicBezTo>
                  <a:cubicBezTo>
                    <a:pt x="2337506" y="1713230"/>
                    <a:pt x="2364175" y="1713230"/>
                    <a:pt x="2392116" y="1710690"/>
                  </a:cubicBezTo>
                  <a:cubicBezTo>
                    <a:pt x="2393385" y="1711960"/>
                    <a:pt x="2394656" y="1714500"/>
                    <a:pt x="2398466" y="1715770"/>
                  </a:cubicBezTo>
                  <a:lnTo>
                    <a:pt x="2401006" y="1715770"/>
                  </a:lnTo>
                  <a:cubicBezTo>
                    <a:pt x="2404816" y="1715770"/>
                    <a:pt x="2407356" y="1714500"/>
                    <a:pt x="2409896" y="1714500"/>
                  </a:cubicBezTo>
                  <a:lnTo>
                    <a:pt x="2409896" y="1719580"/>
                  </a:lnTo>
                  <a:cubicBezTo>
                    <a:pt x="2478475" y="1719580"/>
                    <a:pt x="2500066" y="1711960"/>
                    <a:pt x="2510225" y="1705610"/>
                  </a:cubicBezTo>
                  <a:cubicBezTo>
                    <a:pt x="2564835" y="1706880"/>
                    <a:pt x="2613096" y="1709420"/>
                    <a:pt x="2660085" y="1713230"/>
                  </a:cubicBezTo>
                  <a:lnTo>
                    <a:pt x="2660085" y="1708150"/>
                  </a:lnTo>
                  <a:lnTo>
                    <a:pt x="2677866" y="1708150"/>
                  </a:lnTo>
                  <a:lnTo>
                    <a:pt x="2677866" y="1704340"/>
                  </a:lnTo>
                  <a:lnTo>
                    <a:pt x="2752796" y="1704340"/>
                  </a:lnTo>
                  <a:lnTo>
                    <a:pt x="2799785" y="1706880"/>
                  </a:lnTo>
                  <a:lnTo>
                    <a:pt x="2801056" y="1706880"/>
                  </a:lnTo>
                  <a:cubicBezTo>
                    <a:pt x="2811216" y="1703070"/>
                    <a:pt x="2845506" y="1703070"/>
                    <a:pt x="2877256" y="1703070"/>
                  </a:cubicBezTo>
                  <a:cubicBezTo>
                    <a:pt x="2905196" y="1703070"/>
                    <a:pt x="2930596" y="1703070"/>
                    <a:pt x="2942026" y="1700530"/>
                  </a:cubicBezTo>
                  <a:lnTo>
                    <a:pt x="3005526" y="1700530"/>
                  </a:lnTo>
                  <a:lnTo>
                    <a:pt x="3005526" y="1694180"/>
                  </a:lnTo>
                  <a:lnTo>
                    <a:pt x="3022035" y="1694180"/>
                  </a:lnTo>
                  <a:lnTo>
                    <a:pt x="3022035" y="1687830"/>
                  </a:lnTo>
                  <a:cubicBezTo>
                    <a:pt x="3022035" y="1677670"/>
                    <a:pt x="3022035" y="1666240"/>
                    <a:pt x="3023306" y="1653540"/>
                  </a:cubicBezTo>
                  <a:lnTo>
                    <a:pt x="3023306" y="1640840"/>
                  </a:lnTo>
                  <a:cubicBezTo>
                    <a:pt x="3023306" y="1630680"/>
                    <a:pt x="3023306" y="1623060"/>
                    <a:pt x="3024576" y="1614170"/>
                  </a:cubicBezTo>
                  <a:lnTo>
                    <a:pt x="3025846" y="1597660"/>
                  </a:lnTo>
                  <a:cubicBezTo>
                    <a:pt x="3029656" y="1534160"/>
                    <a:pt x="3028385" y="1520190"/>
                    <a:pt x="3028385" y="1506220"/>
                  </a:cubicBezTo>
                  <a:cubicBezTo>
                    <a:pt x="3027115" y="1492250"/>
                    <a:pt x="3027115" y="1479550"/>
                    <a:pt x="3030926" y="1417320"/>
                  </a:cubicBezTo>
                  <a:lnTo>
                    <a:pt x="3032196" y="1399540"/>
                  </a:lnTo>
                  <a:lnTo>
                    <a:pt x="3020765" y="1412240"/>
                  </a:lnTo>
                  <a:cubicBezTo>
                    <a:pt x="3019496" y="1399540"/>
                    <a:pt x="3022035" y="1371600"/>
                    <a:pt x="3023306" y="1350010"/>
                  </a:cubicBezTo>
                  <a:cubicBezTo>
                    <a:pt x="3025846" y="1316990"/>
                    <a:pt x="3029656" y="1278890"/>
                    <a:pt x="3027115" y="1244600"/>
                  </a:cubicBezTo>
                  <a:lnTo>
                    <a:pt x="3036006" y="1272540"/>
                  </a:lnTo>
                  <a:lnTo>
                    <a:pt x="3034735" y="1225550"/>
                  </a:lnTo>
                  <a:cubicBezTo>
                    <a:pt x="3034735" y="1210310"/>
                    <a:pt x="3033465" y="1193800"/>
                    <a:pt x="3033465" y="1177290"/>
                  </a:cubicBezTo>
                  <a:cubicBezTo>
                    <a:pt x="3036006" y="1164590"/>
                    <a:pt x="3038546" y="1151890"/>
                    <a:pt x="3039815" y="1141730"/>
                  </a:cubicBezTo>
                  <a:lnTo>
                    <a:pt x="3044896" y="1141730"/>
                  </a:lnTo>
                  <a:cubicBezTo>
                    <a:pt x="3048706" y="1089660"/>
                    <a:pt x="3047435" y="1085850"/>
                    <a:pt x="3043626" y="1082040"/>
                  </a:cubicBezTo>
                  <a:cubicBezTo>
                    <a:pt x="3042356" y="1080770"/>
                    <a:pt x="3039815" y="1079500"/>
                    <a:pt x="3038546" y="1079500"/>
                  </a:cubicBezTo>
                  <a:cubicBezTo>
                    <a:pt x="3037276" y="1076960"/>
                    <a:pt x="3036006" y="1070610"/>
                    <a:pt x="3036006" y="1054100"/>
                  </a:cubicBezTo>
                  <a:cubicBezTo>
                    <a:pt x="3037276" y="1054100"/>
                    <a:pt x="3038546" y="1054100"/>
                    <a:pt x="3041085" y="1052830"/>
                  </a:cubicBezTo>
                  <a:cubicBezTo>
                    <a:pt x="3046165" y="1050290"/>
                    <a:pt x="3047435" y="1043940"/>
                    <a:pt x="3047435" y="1017270"/>
                  </a:cubicBezTo>
                  <a:cubicBezTo>
                    <a:pt x="3048706" y="1007110"/>
                    <a:pt x="3047435" y="981710"/>
                    <a:pt x="3044896" y="949960"/>
                  </a:cubicBezTo>
                  <a:cubicBezTo>
                    <a:pt x="3043626" y="929640"/>
                    <a:pt x="3042356" y="906780"/>
                    <a:pt x="3041085" y="883920"/>
                  </a:cubicBezTo>
                  <a:lnTo>
                    <a:pt x="3041085" y="861060"/>
                  </a:lnTo>
                  <a:cubicBezTo>
                    <a:pt x="3046165" y="859168"/>
                    <a:pt x="3047435" y="859168"/>
                    <a:pt x="3046165" y="859168"/>
                  </a:cubicBezTo>
                  <a:lnTo>
                    <a:pt x="3042356" y="859168"/>
                  </a:lnTo>
                  <a:lnTo>
                    <a:pt x="3042356" y="859168"/>
                  </a:lnTo>
                  <a:lnTo>
                    <a:pt x="3033465" y="859168"/>
                  </a:lnTo>
                  <a:lnTo>
                    <a:pt x="3033465" y="859168"/>
                  </a:lnTo>
                  <a:lnTo>
                    <a:pt x="303981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38546" y="859168"/>
                    <a:pt x="3042356" y="859168"/>
                    <a:pt x="3036006" y="859168"/>
                  </a:cubicBezTo>
                  <a:cubicBezTo>
                    <a:pt x="3036006" y="859168"/>
                    <a:pt x="3036006" y="859168"/>
                    <a:pt x="3037276" y="859168"/>
                  </a:cubicBezTo>
                  <a:lnTo>
                    <a:pt x="3039815" y="859168"/>
                  </a:lnTo>
                  <a:lnTo>
                    <a:pt x="3039815" y="859168"/>
                  </a:lnTo>
                  <a:cubicBezTo>
                    <a:pt x="3038546" y="859168"/>
                    <a:pt x="3038546" y="859168"/>
                    <a:pt x="3037276" y="859168"/>
                  </a:cubicBezTo>
                  <a:cubicBezTo>
                    <a:pt x="3036006" y="859168"/>
                    <a:pt x="3033465" y="859168"/>
                    <a:pt x="3030926" y="859168"/>
                  </a:cubicBezTo>
                  <a:cubicBezTo>
                    <a:pt x="3030926" y="859168"/>
                    <a:pt x="3032196" y="859168"/>
                    <a:pt x="3032196" y="859168"/>
                  </a:cubicBezTo>
                  <a:cubicBezTo>
                    <a:pt x="3032196" y="859168"/>
                    <a:pt x="3032196" y="859168"/>
                    <a:pt x="3033465" y="859168"/>
                  </a:cubicBezTo>
                  <a:lnTo>
                    <a:pt x="3028385" y="859168"/>
                  </a:lnTo>
                  <a:lnTo>
                    <a:pt x="303473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42356" y="859168"/>
                    <a:pt x="3039815" y="859168"/>
                    <a:pt x="3037276" y="859168"/>
                  </a:cubicBezTo>
                  <a:cubicBezTo>
                    <a:pt x="3036006" y="859168"/>
                    <a:pt x="3033465" y="859168"/>
                    <a:pt x="3037276" y="859168"/>
                  </a:cubicBezTo>
                  <a:lnTo>
                    <a:pt x="3041085" y="859168"/>
                  </a:lnTo>
                  <a:lnTo>
                    <a:pt x="3039815" y="859168"/>
                  </a:lnTo>
                  <a:lnTo>
                    <a:pt x="3046165" y="859168"/>
                  </a:lnTo>
                  <a:cubicBezTo>
                    <a:pt x="3046165" y="859168"/>
                    <a:pt x="3047435" y="859168"/>
                    <a:pt x="3047435" y="859168"/>
                  </a:cubicBezTo>
                  <a:lnTo>
                    <a:pt x="3048706" y="859168"/>
                  </a:lnTo>
                  <a:lnTo>
                    <a:pt x="3047435" y="859168"/>
                  </a:lnTo>
                  <a:lnTo>
                    <a:pt x="3047435" y="859168"/>
                  </a:lnTo>
                  <a:lnTo>
                    <a:pt x="3043626" y="859168"/>
                  </a:lnTo>
                  <a:lnTo>
                    <a:pt x="3036006" y="859168"/>
                  </a:lnTo>
                  <a:cubicBezTo>
                    <a:pt x="3034735" y="859168"/>
                    <a:pt x="3034735" y="859168"/>
                    <a:pt x="3033465" y="859168"/>
                  </a:cubicBezTo>
                  <a:lnTo>
                    <a:pt x="3034735" y="859168"/>
                  </a:lnTo>
                  <a:lnTo>
                    <a:pt x="3036006" y="859168"/>
                  </a:lnTo>
                  <a:cubicBezTo>
                    <a:pt x="3037276" y="859168"/>
                    <a:pt x="3037276" y="859168"/>
                    <a:pt x="3037276" y="859168"/>
                  </a:cubicBezTo>
                  <a:cubicBezTo>
                    <a:pt x="3039815" y="859168"/>
                    <a:pt x="3042356" y="859168"/>
                    <a:pt x="3043626" y="859168"/>
                  </a:cubicBezTo>
                  <a:lnTo>
                    <a:pt x="3044896" y="859168"/>
                  </a:lnTo>
                  <a:lnTo>
                    <a:pt x="3041085" y="859168"/>
                  </a:lnTo>
                  <a:cubicBezTo>
                    <a:pt x="3041085" y="859168"/>
                    <a:pt x="3038546" y="859168"/>
                    <a:pt x="3037276" y="859168"/>
                  </a:cubicBezTo>
                  <a:cubicBezTo>
                    <a:pt x="3037276" y="859168"/>
                    <a:pt x="3034735" y="859168"/>
                    <a:pt x="3030926" y="859168"/>
                  </a:cubicBezTo>
                  <a:lnTo>
                    <a:pt x="3041085" y="859168"/>
                  </a:lnTo>
                  <a:cubicBezTo>
                    <a:pt x="304489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8706" y="859168"/>
                  </a:cubicBezTo>
                  <a:lnTo>
                    <a:pt x="3044896" y="859168"/>
                  </a:lnTo>
                  <a:cubicBezTo>
                    <a:pt x="3043626" y="859168"/>
                    <a:pt x="3043626" y="859168"/>
                    <a:pt x="3043626" y="859168"/>
                  </a:cubicBezTo>
                  <a:cubicBezTo>
                    <a:pt x="3043626" y="859168"/>
                    <a:pt x="3043626" y="859168"/>
                    <a:pt x="3041085" y="859168"/>
                  </a:cubicBezTo>
                  <a:cubicBezTo>
                    <a:pt x="304362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9976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75046" y="546100"/>
                  </a:moveTo>
                  <a:lnTo>
                    <a:pt x="2976316" y="577850"/>
                  </a:lnTo>
                  <a:lnTo>
                    <a:pt x="2967426" y="563880"/>
                  </a:lnTo>
                  <a:lnTo>
                    <a:pt x="2969966" y="591820"/>
                  </a:lnTo>
                  <a:cubicBezTo>
                    <a:pt x="2975046" y="647700"/>
                    <a:pt x="2973776" y="669290"/>
                    <a:pt x="2972506" y="718820"/>
                  </a:cubicBezTo>
                  <a:lnTo>
                    <a:pt x="2971236" y="741680"/>
                  </a:lnTo>
                  <a:lnTo>
                    <a:pt x="2968696" y="762000"/>
                  </a:lnTo>
                  <a:cubicBezTo>
                    <a:pt x="2966156" y="786130"/>
                    <a:pt x="2966156" y="817880"/>
                    <a:pt x="2967426" y="843280"/>
                  </a:cubicBezTo>
                  <a:lnTo>
                    <a:pt x="2963616" y="843280"/>
                  </a:lnTo>
                  <a:lnTo>
                    <a:pt x="2963616" y="859168"/>
                  </a:lnTo>
                  <a:lnTo>
                    <a:pt x="2967426" y="859168"/>
                  </a:lnTo>
                  <a:lnTo>
                    <a:pt x="2972506" y="859168"/>
                  </a:lnTo>
                  <a:lnTo>
                    <a:pt x="2967426" y="859168"/>
                  </a:lnTo>
                  <a:cubicBezTo>
                    <a:pt x="2967426" y="859168"/>
                    <a:pt x="2967426" y="859168"/>
                    <a:pt x="2968696" y="859168"/>
                  </a:cubicBezTo>
                  <a:lnTo>
                    <a:pt x="2959806" y="859168"/>
                  </a:lnTo>
                  <a:lnTo>
                    <a:pt x="2959806" y="859168"/>
                  </a:lnTo>
                  <a:lnTo>
                    <a:pt x="2964886" y="859168"/>
                  </a:lnTo>
                  <a:cubicBezTo>
                    <a:pt x="2963616" y="859168"/>
                    <a:pt x="2963616" y="859168"/>
                    <a:pt x="2962346" y="859168"/>
                  </a:cubicBezTo>
                  <a:cubicBezTo>
                    <a:pt x="2961076" y="859168"/>
                    <a:pt x="2959806" y="859168"/>
                    <a:pt x="2958536" y="859168"/>
                  </a:cubicBezTo>
                  <a:lnTo>
                    <a:pt x="2957266" y="859168"/>
                  </a:lnTo>
                  <a:cubicBezTo>
                    <a:pt x="2955996" y="859168"/>
                    <a:pt x="2957266" y="859168"/>
                    <a:pt x="2959806" y="859168"/>
                  </a:cubicBezTo>
                  <a:cubicBezTo>
                    <a:pt x="2962346" y="859168"/>
                    <a:pt x="2964886" y="859168"/>
                    <a:pt x="2962346" y="859168"/>
                  </a:cubicBezTo>
                  <a:lnTo>
                    <a:pt x="2962346" y="859168"/>
                  </a:lnTo>
                  <a:cubicBezTo>
                    <a:pt x="2963616" y="859168"/>
                    <a:pt x="2963616" y="859168"/>
                    <a:pt x="2964886" y="859168"/>
                  </a:cubicBezTo>
                  <a:cubicBezTo>
                    <a:pt x="2964886" y="859168"/>
                    <a:pt x="2963616" y="859168"/>
                    <a:pt x="2963616" y="859168"/>
                  </a:cubicBezTo>
                  <a:cubicBezTo>
                    <a:pt x="2962346" y="859168"/>
                    <a:pt x="2959806" y="859168"/>
                    <a:pt x="2964886" y="859168"/>
                  </a:cubicBezTo>
                  <a:lnTo>
                    <a:pt x="2955996" y="859168"/>
                  </a:lnTo>
                  <a:lnTo>
                    <a:pt x="2955996" y="859168"/>
                  </a:lnTo>
                  <a:cubicBezTo>
                    <a:pt x="2955996" y="859168"/>
                    <a:pt x="2957266" y="859168"/>
                    <a:pt x="2963616" y="859168"/>
                  </a:cubicBezTo>
                  <a:cubicBezTo>
                    <a:pt x="2966156" y="859168"/>
                    <a:pt x="2967426" y="859168"/>
                    <a:pt x="2969966" y="859168"/>
                  </a:cubicBezTo>
                  <a:cubicBezTo>
                    <a:pt x="2969966" y="859168"/>
                    <a:pt x="2969966" y="859168"/>
                    <a:pt x="2971236" y="859168"/>
                  </a:cubicBezTo>
                  <a:cubicBezTo>
                    <a:pt x="2972506" y="859168"/>
                    <a:pt x="2971236" y="859168"/>
                    <a:pt x="2971236" y="859168"/>
                  </a:cubicBezTo>
                  <a:cubicBezTo>
                    <a:pt x="2969966" y="859168"/>
                    <a:pt x="2968696" y="859168"/>
                    <a:pt x="2966156" y="859168"/>
                  </a:cubicBezTo>
                  <a:cubicBezTo>
                    <a:pt x="2962346" y="859168"/>
                    <a:pt x="2961076" y="859168"/>
                    <a:pt x="2961076" y="859168"/>
                  </a:cubicBezTo>
                  <a:lnTo>
                    <a:pt x="2962346" y="859168"/>
                  </a:lnTo>
                  <a:cubicBezTo>
                    <a:pt x="2966156" y="859168"/>
                    <a:pt x="2969966" y="859168"/>
                    <a:pt x="2969966" y="859168"/>
                  </a:cubicBezTo>
                  <a:lnTo>
                    <a:pt x="2968696" y="859168"/>
                  </a:lnTo>
                  <a:lnTo>
                    <a:pt x="2968696" y="859168"/>
                  </a:lnTo>
                  <a:cubicBezTo>
                    <a:pt x="2967426" y="859168"/>
                    <a:pt x="2966156" y="859168"/>
                    <a:pt x="2959806" y="859168"/>
                  </a:cubicBezTo>
                  <a:cubicBezTo>
                    <a:pt x="2952186" y="859168"/>
                    <a:pt x="2952186" y="859168"/>
                    <a:pt x="2949646" y="859168"/>
                  </a:cubicBezTo>
                  <a:lnTo>
                    <a:pt x="2948376" y="859168"/>
                  </a:lnTo>
                  <a:lnTo>
                    <a:pt x="2952186" y="859168"/>
                  </a:lnTo>
                  <a:cubicBezTo>
                    <a:pt x="2958536" y="859168"/>
                    <a:pt x="2958536" y="859168"/>
                    <a:pt x="2958536" y="859168"/>
                  </a:cubicBezTo>
                  <a:cubicBezTo>
                    <a:pt x="2958536" y="859168"/>
                    <a:pt x="2961076" y="859168"/>
                    <a:pt x="2967426" y="859168"/>
                  </a:cubicBezTo>
                  <a:lnTo>
                    <a:pt x="2966156" y="859168"/>
                  </a:lnTo>
                  <a:lnTo>
                    <a:pt x="2963616" y="859168"/>
                  </a:lnTo>
                  <a:cubicBezTo>
                    <a:pt x="2959806" y="859168"/>
                    <a:pt x="2962346" y="859168"/>
                    <a:pt x="2966156" y="859168"/>
                  </a:cubicBezTo>
                  <a:cubicBezTo>
                    <a:pt x="2969966" y="859168"/>
                    <a:pt x="2973776" y="859168"/>
                    <a:pt x="2972506" y="859168"/>
                  </a:cubicBezTo>
                  <a:cubicBezTo>
                    <a:pt x="2971236" y="859168"/>
                    <a:pt x="2971236" y="859168"/>
                    <a:pt x="2969966" y="859168"/>
                  </a:cubicBezTo>
                  <a:lnTo>
                    <a:pt x="2966156" y="859168"/>
                  </a:lnTo>
                  <a:lnTo>
                    <a:pt x="2969966" y="859168"/>
                  </a:lnTo>
                  <a:lnTo>
                    <a:pt x="2969966" y="859168"/>
                  </a:lnTo>
                  <a:lnTo>
                    <a:pt x="2967426" y="859168"/>
                  </a:lnTo>
                  <a:lnTo>
                    <a:pt x="2968696" y="859168"/>
                  </a:lnTo>
                  <a:lnTo>
                    <a:pt x="2963616" y="859168"/>
                  </a:lnTo>
                  <a:lnTo>
                    <a:pt x="2968696" y="859168"/>
                  </a:lnTo>
                  <a:cubicBezTo>
                    <a:pt x="2969966" y="859168"/>
                    <a:pt x="2972506" y="859168"/>
                    <a:pt x="2973776" y="859168"/>
                  </a:cubicBezTo>
                  <a:lnTo>
                    <a:pt x="2969966" y="859168"/>
                  </a:lnTo>
                  <a:cubicBezTo>
                    <a:pt x="2961076" y="859168"/>
                    <a:pt x="2962346" y="859168"/>
                    <a:pt x="2963616" y="859168"/>
                  </a:cubicBezTo>
                  <a:cubicBezTo>
                    <a:pt x="2964886" y="859168"/>
                    <a:pt x="2964886" y="859168"/>
                    <a:pt x="2966156" y="859168"/>
                  </a:cubicBezTo>
                  <a:lnTo>
                    <a:pt x="2961076" y="863600"/>
                  </a:lnTo>
                  <a:cubicBezTo>
                    <a:pt x="2959806" y="867410"/>
                    <a:pt x="2959806" y="869950"/>
                    <a:pt x="2958536" y="873760"/>
                  </a:cubicBezTo>
                  <a:lnTo>
                    <a:pt x="2966156" y="873760"/>
                  </a:lnTo>
                  <a:lnTo>
                    <a:pt x="2966156" y="883920"/>
                  </a:lnTo>
                  <a:lnTo>
                    <a:pt x="2961076" y="883920"/>
                  </a:lnTo>
                  <a:cubicBezTo>
                    <a:pt x="2958536" y="896620"/>
                    <a:pt x="2957266" y="918210"/>
                    <a:pt x="2955996" y="946150"/>
                  </a:cubicBezTo>
                  <a:cubicBezTo>
                    <a:pt x="2954726" y="966470"/>
                    <a:pt x="2954726" y="988060"/>
                    <a:pt x="2952186" y="1013460"/>
                  </a:cubicBezTo>
                  <a:lnTo>
                    <a:pt x="2964886" y="1014730"/>
                  </a:lnTo>
                  <a:cubicBezTo>
                    <a:pt x="2966156" y="1012190"/>
                    <a:pt x="2966156" y="1005840"/>
                    <a:pt x="2967426" y="999490"/>
                  </a:cubicBezTo>
                  <a:lnTo>
                    <a:pt x="2971236" y="999490"/>
                  </a:lnTo>
                  <a:cubicBezTo>
                    <a:pt x="2971236" y="1007110"/>
                    <a:pt x="2972506" y="1016000"/>
                    <a:pt x="2973776" y="1024890"/>
                  </a:cubicBezTo>
                  <a:cubicBezTo>
                    <a:pt x="2968696" y="1031240"/>
                    <a:pt x="2968696" y="1049020"/>
                    <a:pt x="2969966" y="1087120"/>
                  </a:cubicBezTo>
                  <a:lnTo>
                    <a:pt x="2969966" y="1097280"/>
                  </a:lnTo>
                  <a:lnTo>
                    <a:pt x="2961076" y="1094740"/>
                  </a:lnTo>
                  <a:lnTo>
                    <a:pt x="2961076" y="1104900"/>
                  </a:lnTo>
                  <a:cubicBezTo>
                    <a:pt x="2962346" y="1135380"/>
                    <a:pt x="2964886" y="1144270"/>
                    <a:pt x="2967426" y="1155700"/>
                  </a:cubicBezTo>
                  <a:cubicBezTo>
                    <a:pt x="2968696" y="1160780"/>
                    <a:pt x="2969966" y="1167130"/>
                    <a:pt x="2971236" y="1176020"/>
                  </a:cubicBezTo>
                  <a:cubicBezTo>
                    <a:pt x="2969966" y="1223010"/>
                    <a:pt x="2964886" y="1235710"/>
                    <a:pt x="2959806" y="1245870"/>
                  </a:cubicBezTo>
                  <a:lnTo>
                    <a:pt x="2958536" y="1248410"/>
                  </a:lnTo>
                  <a:lnTo>
                    <a:pt x="2958536" y="1250950"/>
                  </a:lnTo>
                  <a:cubicBezTo>
                    <a:pt x="2958536" y="1280160"/>
                    <a:pt x="2958536" y="1283970"/>
                    <a:pt x="2964886" y="1285240"/>
                  </a:cubicBezTo>
                  <a:cubicBezTo>
                    <a:pt x="2967426" y="1285240"/>
                    <a:pt x="2968696" y="1285240"/>
                    <a:pt x="2969966" y="1283970"/>
                  </a:cubicBezTo>
                  <a:lnTo>
                    <a:pt x="2969966" y="1291590"/>
                  </a:lnTo>
                  <a:cubicBezTo>
                    <a:pt x="2967426" y="1357630"/>
                    <a:pt x="2969966" y="1405890"/>
                    <a:pt x="2973776" y="1479550"/>
                  </a:cubicBezTo>
                  <a:lnTo>
                    <a:pt x="2975046" y="1492250"/>
                  </a:lnTo>
                  <a:cubicBezTo>
                    <a:pt x="2968696" y="1492250"/>
                    <a:pt x="2968696" y="1498600"/>
                    <a:pt x="2967426" y="1501140"/>
                  </a:cubicBezTo>
                  <a:lnTo>
                    <a:pt x="2967426" y="1502410"/>
                  </a:lnTo>
                  <a:lnTo>
                    <a:pt x="2971236" y="1527810"/>
                  </a:lnTo>
                  <a:lnTo>
                    <a:pt x="2968696" y="1524000"/>
                  </a:lnTo>
                  <a:lnTo>
                    <a:pt x="2969966" y="1551940"/>
                  </a:lnTo>
                  <a:cubicBezTo>
                    <a:pt x="2971236" y="1568450"/>
                    <a:pt x="2972506" y="1572260"/>
                    <a:pt x="2975046" y="1576070"/>
                  </a:cubicBezTo>
                  <a:cubicBezTo>
                    <a:pt x="2976316" y="1578610"/>
                    <a:pt x="2978856" y="1581150"/>
                    <a:pt x="2980126" y="1611630"/>
                  </a:cubicBezTo>
                  <a:lnTo>
                    <a:pt x="2980126" y="1614170"/>
                  </a:lnTo>
                  <a:cubicBezTo>
                    <a:pt x="2982666" y="1620520"/>
                    <a:pt x="2981396" y="1635760"/>
                    <a:pt x="2980126" y="1645920"/>
                  </a:cubicBezTo>
                  <a:lnTo>
                    <a:pt x="2966156" y="1644650"/>
                  </a:lnTo>
                  <a:lnTo>
                    <a:pt x="2940756" y="1642110"/>
                  </a:lnTo>
                  <a:cubicBezTo>
                    <a:pt x="2920436" y="1640840"/>
                    <a:pt x="2901386" y="1642110"/>
                    <a:pt x="2886146" y="1643380"/>
                  </a:cubicBezTo>
                  <a:lnTo>
                    <a:pt x="2886146" y="1639570"/>
                  </a:lnTo>
                  <a:lnTo>
                    <a:pt x="2881066" y="1637030"/>
                  </a:lnTo>
                  <a:lnTo>
                    <a:pt x="2834076" y="1640840"/>
                  </a:lnTo>
                  <a:cubicBezTo>
                    <a:pt x="2789626" y="1643380"/>
                    <a:pt x="2782006" y="1644650"/>
                    <a:pt x="2736286" y="1649730"/>
                  </a:cubicBezTo>
                  <a:cubicBezTo>
                    <a:pt x="2709616" y="1647190"/>
                    <a:pt x="2682946" y="1645920"/>
                    <a:pt x="2656276" y="1645920"/>
                  </a:cubicBezTo>
                  <a:lnTo>
                    <a:pt x="2642306" y="1645920"/>
                  </a:lnTo>
                  <a:cubicBezTo>
                    <a:pt x="2632146" y="1644650"/>
                    <a:pt x="2619446" y="1643380"/>
                    <a:pt x="2602936" y="1643380"/>
                  </a:cubicBezTo>
                  <a:lnTo>
                    <a:pt x="2602936" y="1645920"/>
                  </a:lnTo>
                  <a:lnTo>
                    <a:pt x="2600396" y="1645920"/>
                  </a:lnTo>
                  <a:cubicBezTo>
                    <a:pt x="2599126" y="1644650"/>
                    <a:pt x="2597856" y="1644650"/>
                    <a:pt x="2596586" y="1643380"/>
                  </a:cubicBezTo>
                  <a:lnTo>
                    <a:pt x="2594046" y="1643380"/>
                  </a:lnTo>
                  <a:cubicBezTo>
                    <a:pt x="2582616" y="1645920"/>
                    <a:pt x="2569916" y="1647190"/>
                    <a:pt x="2554676" y="1648460"/>
                  </a:cubicBezTo>
                  <a:lnTo>
                    <a:pt x="2536896" y="1640840"/>
                  </a:lnTo>
                  <a:lnTo>
                    <a:pt x="2530546" y="1645920"/>
                  </a:lnTo>
                  <a:lnTo>
                    <a:pt x="2414976" y="1640840"/>
                  </a:lnTo>
                  <a:cubicBezTo>
                    <a:pt x="2397196" y="1643380"/>
                    <a:pt x="2379416" y="1644650"/>
                    <a:pt x="2362906" y="1647190"/>
                  </a:cubicBezTo>
                  <a:cubicBezTo>
                    <a:pt x="2337506" y="1647190"/>
                    <a:pt x="2313376" y="1645920"/>
                    <a:pt x="2287976" y="1645920"/>
                  </a:cubicBezTo>
                  <a:lnTo>
                    <a:pt x="2287976" y="1640840"/>
                  </a:lnTo>
                  <a:lnTo>
                    <a:pt x="2237176" y="1644650"/>
                  </a:lnTo>
                  <a:cubicBezTo>
                    <a:pt x="2228286" y="1644650"/>
                    <a:pt x="2220666" y="1644650"/>
                    <a:pt x="2210506" y="1643380"/>
                  </a:cubicBezTo>
                  <a:lnTo>
                    <a:pt x="2210506" y="1642110"/>
                  </a:lnTo>
                  <a:cubicBezTo>
                    <a:pt x="2184060" y="1638300"/>
                    <a:pt x="2156860" y="1637030"/>
                    <a:pt x="2124803" y="1637030"/>
                  </a:cubicBezTo>
                  <a:lnTo>
                    <a:pt x="2102460" y="1637030"/>
                  </a:lnTo>
                  <a:lnTo>
                    <a:pt x="2111203" y="1642110"/>
                  </a:lnTo>
                  <a:cubicBezTo>
                    <a:pt x="2105375" y="1642110"/>
                    <a:pt x="2101489" y="1640840"/>
                    <a:pt x="2096632" y="1640840"/>
                  </a:cubicBezTo>
                  <a:cubicBezTo>
                    <a:pt x="2093718" y="1640840"/>
                    <a:pt x="2090804" y="1639570"/>
                    <a:pt x="2087889" y="1639570"/>
                  </a:cubicBezTo>
                  <a:lnTo>
                    <a:pt x="2085947" y="1639570"/>
                  </a:lnTo>
                  <a:cubicBezTo>
                    <a:pt x="2083032" y="1640840"/>
                    <a:pt x="2079147" y="1642110"/>
                    <a:pt x="2077204" y="1644650"/>
                  </a:cubicBezTo>
                  <a:lnTo>
                    <a:pt x="2077204" y="1643380"/>
                  </a:lnTo>
                  <a:cubicBezTo>
                    <a:pt x="2054861" y="1639570"/>
                    <a:pt x="2039318" y="1640840"/>
                    <a:pt x="2026690" y="1644650"/>
                  </a:cubicBezTo>
                  <a:lnTo>
                    <a:pt x="2024747" y="1644650"/>
                  </a:lnTo>
                  <a:cubicBezTo>
                    <a:pt x="1978119" y="1644650"/>
                    <a:pt x="1925663" y="1644650"/>
                    <a:pt x="1914006" y="1637030"/>
                  </a:cubicBezTo>
                  <a:lnTo>
                    <a:pt x="1912063" y="1637030"/>
                  </a:lnTo>
                  <a:cubicBezTo>
                    <a:pt x="1895549" y="1637030"/>
                    <a:pt x="1890692" y="1637030"/>
                    <a:pt x="1889720" y="1643380"/>
                  </a:cubicBezTo>
                  <a:lnTo>
                    <a:pt x="1881949" y="1643380"/>
                  </a:lnTo>
                  <a:lnTo>
                    <a:pt x="1869320" y="1639570"/>
                  </a:lnTo>
                  <a:lnTo>
                    <a:pt x="1857663" y="1644650"/>
                  </a:lnTo>
                  <a:cubicBezTo>
                    <a:pt x="1851835" y="1644650"/>
                    <a:pt x="1846007" y="1644650"/>
                    <a:pt x="1842121" y="1643380"/>
                  </a:cubicBezTo>
                  <a:lnTo>
                    <a:pt x="1842121" y="1634490"/>
                  </a:lnTo>
                  <a:cubicBezTo>
                    <a:pt x="1817835" y="1631950"/>
                    <a:pt x="1781893" y="1633220"/>
                    <a:pt x="1755665" y="1634490"/>
                  </a:cubicBezTo>
                  <a:cubicBezTo>
                    <a:pt x="1744008" y="1634490"/>
                    <a:pt x="1733322" y="1635760"/>
                    <a:pt x="1727493" y="1635760"/>
                  </a:cubicBezTo>
                  <a:lnTo>
                    <a:pt x="1727493" y="1638300"/>
                  </a:lnTo>
                  <a:lnTo>
                    <a:pt x="1647837" y="1638300"/>
                  </a:lnTo>
                  <a:lnTo>
                    <a:pt x="1647837" y="1635760"/>
                  </a:lnTo>
                  <a:cubicBezTo>
                    <a:pt x="1644923" y="1637030"/>
                    <a:pt x="1642009" y="1637030"/>
                    <a:pt x="1640066" y="1638300"/>
                  </a:cubicBezTo>
                  <a:lnTo>
                    <a:pt x="1613838" y="1638300"/>
                  </a:lnTo>
                  <a:cubicBezTo>
                    <a:pt x="1544867" y="1638300"/>
                    <a:pt x="1472982" y="1638300"/>
                    <a:pt x="1409840" y="1642110"/>
                  </a:cubicBezTo>
                  <a:lnTo>
                    <a:pt x="1405954" y="1642110"/>
                  </a:lnTo>
                  <a:cubicBezTo>
                    <a:pt x="1399155" y="1642110"/>
                    <a:pt x="1393326" y="1643380"/>
                    <a:pt x="1386526" y="1643380"/>
                  </a:cubicBezTo>
                  <a:lnTo>
                    <a:pt x="1353498" y="1645920"/>
                  </a:lnTo>
                  <a:lnTo>
                    <a:pt x="1360298" y="1648460"/>
                  </a:lnTo>
                  <a:lnTo>
                    <a:pt x="1345727" y="1648460"/>
                  </a:lnTo>
                  <a:cubicBezTo>
                    <a:pt x="1340870" y="1644650"/>
                    <a:pt x="1332127" y="1642110"/>
                    <a:pt x="1326298" y="1639570"/>
                  </a:cubicBezTo>
                  <a:lnTo>
                    <a:pt x="1325327" y="1645920"/>
                  </a:lnTo>
                  <a:lnTo>
                    <a:pt x="1324355" y="1640840"/>
                  </a:lnTo>
                  <a:cubicBezTo>
                    <a:pt x="1321441" y="1642110"/>
                    <a:pt x="1302984" y="1640840"/>
                    <a:pt x="1287442" y="1640840"/>
                  </a:cubicBezTo>
                  <a:lnTo>
                    <a:pt x="1242756" y="1640840"/>
                  </a:lnTo>
                  <a:lnTo>
                    <a:pt x="1242756" y="1644650"/>
                  </a:lnTo>
                  <a:cubicBezTo>
                    <a:pt x="1238871" y="1644650"/>
                    <a:pt x="1235957" y="1644650"/>
                    <a:pt x="1232071" y="1645920"/>
                  </a:cubicBezTo>
                  <a:lnTo>
                    <a:pt x="1231099" y="1645920"/>
                  </a:lnTo>
                  <a:cubicBezTo>
                    <a:pt x="1220414" y="1647190"/>
                    <a:pt x="1208757" y="1648460"/>
                    <a:pt x="1195157" y="1649730"/>
                  </a:cubicBezTo>
                  <a:cubicBezTo>
                    <a:pt x="1196128" y="1648460"/>
                    <a:pt x="1196128" y="1647190"/>
                    <a:pt x="1197100" y="1645920"/>
                  </a:cubicBezTo>
                  <a:cubicBezTo>
                    <a:pt x="1198071" y="1639570"/>
                    <a:pt x="1192243" y="1635760"/>
                    <a:pt x="1189328" y="1634490"/>
                  </a:cubicBezTo>
                  <a:lnTo>
                    <a:pt x="1187386" y="1634490"/>
                  </a:lnTo>
                  <a:cubicBezTo>
                    <a:pt x="1161157" y="1633220"/>
                    <a:pt x="1156300" y="1634490"/>
                    <a:pt x="1152415" y="1638300"/>
                  </a:cubicBezTo>
                  <a:cubicBezTo>
                    <a:pt x="1151443" y="1639570"/>
                    <a:pt x="1148529" y="1640840"/>
                    <a:pt x="1127158" y="1639570"/>
                  </a:cubicBezTo>
                  <a:lnTo>
                    <a:pt x="1125215" y="1639570"/>
                  </a:lnTo>
                  <a:cubicBezTo>
                    <a:pt x="1122301" y="1640840"/>
                    <a:pt x="1120358" y="1642110"/>
                    <a:pt x="1119386" y="1643380"/>
                  </a:cubicBezTo>
                  <a:cubicBezTo>
                    <a:pt x="1094130" y="1644650"/>
                    <a:pt x="1085387" y="1645920"/>
                    <a:pt x="1078587" y="1647190"/>
                  </a:cubicBezTo>
                  <a:lnTo>
                    <a:pt x="1054301" y="1644650"/>
                  </a:lnTo>
                  <a:cubicBezTo>
                    <a:pt x="1045559" y="1643380"/>
                    <a:pt x="1040702" y="1643380"/>
                    <a:pt x="1037787" y="1642110"/>
                  </a:cubicBezTo>
                  <a:lnTo>
                    <a:pt x="1037787" y="1633220"/>
                  </a:lnTo>
                  <a:lnTo>
                    <a:pt x="922189" y="1630680"/>
                  </a:lnTo>
                  <a:lnTo>
                    <a:pt x="925103" y="1635760"/>
                  </a:lnTo>
                  <a:cubicBezTo>
                    <a:pt x="917332" y="1637030"/>
                    <a:pt x="901789" y="1639570"/>
                    <a:pt x="891103" y="1639570"/>
                  </a:cubicBezTo>
                  <a:cubicBezTo>
                    <a:pt x="886246" y="1639570"/>
                    <a:pt x="881389" y="1640840"/>
                    <a:pt x="877504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761" y="83820"/>
                    <a:pt x="895960" y="85090"/>
                    <a:pt x="928017" y="85090"/>
                  </a:cubicBezTo>
                  <a:lnTo>
                    <a:pt x="950360" y="85090"/>
                  </a:lnTo>
                  <a:lnTo>
                    <a:pt x="941617" y="80010"/>
                  </a:lnTo>
                  <a:cubicBezTo>
                    <a:pt x="947445" y="80010"/>
                    <a:pt x="951331" y="81280"/>
                    <a:pt x="956188" y="81280"/>
                  </a:cubicBezTo>
                  <a:cubicBezTo>
                    <a:pt x="959103" y="81280"/>
                    <a:pt x="962017" y="82550"/>
                    <a:pt x="964931" y="82550"/>
                  </a:cubicBezTo>
                  <a:lnTo>
                    <a:pt x="966874" y="82550"/>
                  </a:lnTo>
                  <a:cubicBezTo>
                    <a:pt x="969788" y="81280"/>
                    <a:pt x="973674" y="80010"/>
                    <a:pt x="975617" y="77470"/>
                  </a:cubicBezTo>
                  <a:lnTo>
                    <a:pt x="975617" y="78740"/>
                  </a:lnTo>
                  <a:cubicBezTo>
                    <a:pt x="997959" y="83820"/>
                    <a:pt x="1013502" y="82550"/>
                    <a:pt x="1026130" y="78740"/>
                  </a:cubicBezTo>
                  <a:lnTo>
                    <a:pt x="1028073" y="78740"/>
                  </a:lnTo>
                  <a:cubicBezTo>
                    <a:pt x="1074701" y="78740"/>
                    <a:pt x="1127158" y="78740"/>
                    <a:pt x="1138815" y="86360"/>
                  </a:cubicBezTo>
                  <a:lnTo>
                    <a:pt x="1140757" y="86360"/>
                  </a:lnTo>
                  <a:cubicBezTo>
                    <a:pt x="1158243" y="86360"/>
                    <a:pt x="1162129" y="86360"/>
                    <a:pt x="1163100" y="80010"/>
                  </a:cubicBezTo>
                  <a:lnTo>
                    <a:pt x="1170871" y="80010"/>
                  </a:lnTo>
                  <a:lnTo>
                    <a:pt x="1183500" y="83820"/>
                  </a:lnTo>
                  <a:lnTo>
                    <a:pt x="1195157" y="78740"/>
                  </a:lnTo>
                  <a:cubicBezTo>
                    <a:pt x="1200985" y="78740"/>
                    <a:pt x="1206814" y="78740"/>
                    <a:pt x="1210700" y="80010"/>
                  </a:cubicBezTo>
                  <a:lnTo>
                    <a:pt x="1210700" y="88900"/>
                  </a:lnTo>
                  <a:cubicBezTo>
                    <a:pt x="1234985" y="91440"/>
                    <a:pt x="1270927" y="90170"/>
                    <a:pt x="1297156" y="88900"/>
                  </a:cubicBezTo>
                  <a:cubicBezTo>
                    <a:pt x="1308813" y="88900"/>
                    <a:pt x="1319498" y="87630"/>
                    <a:pt x="1325327" y="87630"/>
                  </a:cubicBezTo>
                  <a:lnTo>
                    <a:pt x="1325327" y="85090"/>
                  </a:lnTo>
                  <a:lnTo>
                    <a:pt x="1404983" y="85090"/>
                  </a:lnTo>
                  <a:lnTo>
                    <a:pt x="1404983" y="87630"/>
                  </a:lnTo>
                  <a:cubicBezTo>
                    <a:pt x="1407897" y="86360"/>
                    <a:pt x="1410811" y="86360"/>
                    <a:pt x="1412754" y="85090"/>
                  </a:cubicBezTo>
                  <a:lnTo>
                    <a:pt x="1438983" y="85090"/>
                  </a:lnTo>
                  <a:cubicBezTo>
                    <a:pt x="1507953" y="85090"/>
                    <a:pt x="1579838" y="85090"/>
                    <a:pt x="1642980" y="81280"/>
                  </a:cubicBezTo>
                  <a:lnTo>
                    <a:pt x="1646866" y="81280"/>
                  </a:lnTo>
                  <a:cubicBezTo>
                    <a:pt x="1653666" y="81280"/>
                    <a:pt x="1659494" y="80010"/>
                    <a:pt x="1666294" y="80010"/>
                  </a:cubicBezTo>
                  <a:lnTo>
                    <a:pt x="1699322" y="77470"/>
                  </a:lnTo>
                  <a:lnTo>
                    <a:pt x="1692522" y="74930"/>
                  </a:lnTo>
                  <a:lnTo>
                    <a:pt x="1707094" y="74930"/>
                  </a:lnTo>
                  <a:cubicBezTo>
                    <a:pt x="1711951" y="78740"/>
                    <a:pt x="1720693" y="81280"/>
                    <a:pt x="1726522" y="83820"/>
                  </a:cubicBezTo>
                  <a:lnTo>
                    <a:pt x="1727493" y="77470"/>
                  </a:lnTo>
                  <a:lnTo>
                    <a:pt x="1728465" y="82550"/>
                  </a:lnTo>
                  <a:cubicBezTo>
                    <a:pt x="1731379" y="81280"/>
                    <a:pt x="1749836" y="82550"/>
                    <a:pt x="1765379" y="82550"/>
                  </a:cubicBezTo>
                  <a:lnTo>
                    <a:pt x="1810064" y="82550"/>
                  </a:lnTo>
                  <a:lnTo>
                    <a:pt x="1810064" y="78740"/>
                  </a:lnTo>
                  <a:cubicBezTo>
                    <a:pt x="1813950" y="78740"/>
                    <a:pt x="1816864" y="78740"/>
                    <a:pt x="1820749" y="77470"/>
                  </a:cubicBezTo>
                  <a:lnTo>
                    <a:pt x="1821721" y="77470"/>
                  </a:lnTo>
                  <a:cubicBezTo>
                    <a:pt x="1832406" y="76200"/>
                    <a:pt x="1844064" y="74930"/>
                    <a:pt x="1857663" y="73660"/>
                  </a:cubicBezTo>
                  <a:cubicBezTo>
                    <a:pt x="1856692" y="74930"/>
                    <a:pt x="1856692" y="76200"/>
                    <a:pt x="1855720" y="77470"/>
                  </a:cubicBezTo>
                  <a:cubicBezTo>
                    <a:pt x="1854749" y="83820"/>
                    <a:pt x="1860578" y="87630"/>
                    <a:pt x="1863492" y="88900"/>
                  </a:cubicBezTo>
                  <a:lnTo>
                    <a:pt x="1865435" y="88900"/>
                  </a:lnTo>
                  <a:cubicBezTo>
                    <a:pt x="1891663" y="90170"/>
                    <a:pt x="1896520" y="88900"/>
                    <a:pt x="1900406" y="85090"/>
                  </a:cubicBezTo>
                  <a:cubicBezTo>
                    <a:pt x="1901377" y="83820"/>
                    <a:pt x="1903320" y="82550"/>
                    <a:pt x="1925662" y="83820"/>
                  </a:cubicBezTo>
                  <a:lnTo>
                    <a:pt x="1927605" y="83820"/>
                  </a:lnTo>
                  <a:cubicBezTo>
                    <a:pt x="1930520" y="82550"/>
                    <a:pt x="1932462" y="81280"/>
                    <a:pt x="1933434" y="80010"/>
                  </a:cubicBezTo>
                  <a:cubicBezTo>
                    <a:pt x="1958691" y="78740"/>
                    <a:pt x="1967433" y="77470"/>
                    <a:pt x="1974233" y="76200"/>
                  </a:cubicBezTo>
                  <a:lnTo>
                    <a:pt x="1998519" y="78740"/>
                  </a:lnTo>
                  <a:cubicBezTo>
                    <a:pt x="2007261" y="80010"/>
                    <a:pt x="2012118" y="80010"/>
                    <a:pt x="2015033" y="81280"/>
                  </a:cubicBezTo>
                  <a:lnTo>
                    <a:pt x="2015033" y="90170"/>
                  </a:lnTo>
                  <a:lnTo>
                    <a:pt x="2130632" y="92710"/>
                  </a:lnTo>
                  <a:lnTo>
                    <a:pt x="2126746" y="91440"/>
                  </a:lnTo>
                  <a:cubicBezTo>
                    <a:pt x="2134517" y="90170"/>
                    <a:pt x="2150060" y="87630"/>
                    <a:pt x="2160745" y="87630"/>
                  </a:cubicBezTo>
                  <a:cubicBezTo>
                    <a:pt x="2184060" y="85090"/>
                    <a:pt x="2193774" y="83820"/>
                    <a:pt x="2197806" y="81280"/>
                  </a:cubicBezTo>
                  <a:lnTo>
                    <a:pt x="2207966" y="81280"/>
                  </a:lnTo>
                  <a:lnTo>
                    <a:pt x="2210506" y="85090"/>
                  </a:lnTo>
                  <a:lnTo>
                    <a:pt x="2210506" y="63500"/>
                  </a:lnTo>
                  <a:lnTo>
                    <a:pt x="2213046" y="63500"/>
                  </a:lnTo>
                  <a:lnTo>
                    <a:pt x="2211776" y="85090"/>
                  </a:lnTo>
                  <a:lnTo>
                    <a:pt x="2215585" y="83820"/>
                  </a:lnTo>
                  <a:cubicBezTo>
                    <a:pt x="2221935" y="82550"/>
                    <a:pt x="2247335" y="81280"/>
                    <a:pt x="2274006" y="80010"/>
                  </a:cubicBezTo>
                  <a:lnTo>
                    <a:pt x="2274006" y="85090"/>
                  </a:lnTo>
                  <a:cubicBezTo>
                    <a:pt x="2298135" y="86360"/>
                    <a:pt x="2318456" y="85090"/>
                    <a:pt x="2338776" y="82550"/>
                  </a:cubicBezTo>
                  <a:cubicBezTo>
                    <a:pt x="2365446" y="80010"/>
                    <a:pt x="2392116" y="77470"/>
                    <a:pt x="2428946" y="82550"/>
                  </a:cubicBezTo>
                  <a:cubicBezTo>
                    <a:pt x="2437835" y="82550"/>
                    <a:pt x="2450535" y="85090"/>
                    <a:pt x="2463235" y="86360"/>
                  </a:cubicBezTo>
                  <a:cubicBezTo>
                    <a:pt x="2491176" y="90170"/>
                    <a:pt x="2501335" y="91440"/>
                    <a:pt x="2506416" y="86360"/>
                  </a:cubicBezTo>
                  <a:lnTo>
                    <a:pt x="2507685" y="85090"/>
                  </a:lnTo>
                  <a:cubicBezTo>
                    <a:pt x="2515306" y="85090"/>
                    <a:pt x="2522926" y="85090"/>
                    <a:pt x="2531816" y="83820"/>
                  </a:cubicBezTo>
                  <a:cubicBezTo>
                    <a:pt x="2554676" y="82550"/>
                    <a:pt x="2577535" y="81280"/>
                    <a:pt x="2604206" y="85090"/>
                  </a:cubicBezTo>
                  <a:lnTo>
                    <a:pt x="2606746" y="85090"/>
                  </a:lnTo>
                  <a:cubicBezTo>
                    <a:pt x="2608016" y="85090"/>
                    <a:pt x="2609285" y="85090"/>
                    <a:pt x="2609285" y="83820"/>
                  </a:cubicBezTo>
                  <a:lnTo>
                    <a:pt x="2623256" y="86360"/>
                  </a:lnTo>
                  <a:cubicBezTo>
                    <a:pt x="2635956" y="88900"/>
                    <a:pt x="2658816" y="87630"/>
                    <a:pt x="2679135" y="86360"/>
                  </a:cubicBezTo>
                  <a:cubicBezTo>
                    <a:pt x="2689296" y="86360"/>
                    <a:pt x="2700726" y="85090"/>
                    <a:pt x="2707076" y="85090"/>
                  </a:cubicBezTo>
                  <a:lnTo>
                    <a:pt x="2708346" y="90170"/>
                  </a:lnTo>
                  <a:cubicBezTo>
                    <a:pt x="2729935" y="83820"/>
                    <a:pt x="2756606" y="83820"/>
                    <a:pt x="2787085" y="85090"/>
                  </a:cubicBezTo>
                  <a:cubicBezTo>
                    <a:pt x="2811216" y="86360"/>
                    <a:pt x="2839156" y="86360"/>
                    <a:pt x="2868365" y="83820"/>
                  </a:cubicBezTo>
                  <a:lnTo>
                    <a:pt x="2864556" y="87630"/>
                  </a:lnTo>
                  <a:lnTo>
                    <a:pt x="2887415" y="85090"/>
                  </a:lnTo>
                  <a:cubicBezTo>
                    <a:pt x="2889956" y="85090"/>
                    <a:pt x="2892496" y="85090"/>
                    <a:pt x="2896306" y="83820"/>
                  </a:cubicBezTo>
                  <a:lnTo>
                    <a:pt x="2897576" y="90170"/>
                  </a:lnTo>
                  <a:cubicBezTo>
                    <a:pt x="2914085" y="88900"/>
                    <a:pt x="2930596" y="87630"/>
                    <a:pt x="2952185" y="88900"/>
                  </a:cubicBezTo>
                  <a:lnTo>
                    <a:pt x="2955996" y="88900"/>
                  </a:lnTo>
                  <a:lnTo>
                    <a:pt x="2966156" y="90170"/>
                  </a:lnTo>
                  <a:lnTo>
                    <a:pt x="2966156" y="109220"/>
                  </a:lnTo>
                  <a:lnTo>
                    <a:pt x="2978856" y="109220"/>
                  </a:lnTo>
                  <a:lnTo>
                    <a:pt x="2978856" y="115570"/>
                  </a:lnTo>
                  <a:cubicBezTo>
                    <a:pt x="2977585" y="129540"/>
                    <a:pt x="2976315" y="138430"/>
                    <a:pt x="2973776" y="148590"/>
                  </a:cubicBezTo>
                  <a:lnTo>
                    <a:pt x="2973776" y="151130"/>
                  </a:lnTo>
                  <a:cubicBezTo>
                    <a:pt x="2968696" y="176530"/>
                    <a:pt x="2964885" y="201930"/>
                    <a:pt x="2966156" y="271780"/>
                  </a:cubicBezTo>
                  <a:lnTo>
                    <a:pt x="2969965" y="271780"/>
                  </a:lnTo>
                  <a:cubicBezTo>
                    <a:pt x="2968696" y="293370"/>
                    <a:pt x="2967426" y="311150"/>
                    <a:pt x="2964885" y="321310"/>
                  </a:cubicBezTo>
                  <a:cubicBezTo>
                    <a:pt x="2964885" y="369570"/>
                    <a:pt x="2966156" y="372110"/>
                    <a:pt x="2972506" y="372110"/>
                  </a:cubicBezTo>
                  <a:cubicBezTo>
                    <a:pt x="2972506" y="384810"/>
                    <a:pt x="2973776" y="394970"/>
                    <a:pt x="2976315" y="407670"/>
                  </a:cubicBezTo>
                  <a:cubicBezTo>
                    <a:pt x="2977585" y="417830"/>
                    <a:pt x="2980126" y="429260"/>
                    <a:pt x="2980126" y="443230"/>
                  </a:cubicBezTo>
                  <a:lnTo>
                    <a:pt x="2975046" y="443230"/>
                  </a:lnTo>
                  <a:lnTo>
                    <a:pt x="2975046" y="449580"/>
                  </a:lnTo>
                  <a:cubicBezTo>
                    <a:pt x="2972506" y="513080"/>
                    <a:pt x="2976315" y="520700"/>
                    <a:pt x="2980126" y="528320"/>
                  </a:cubicBezTo>
                  <a:cubicBezTo>
                    <a:pt x="2981396" y="530860"/>
                    <a:pt x="2982665" y="534670"/>
                    <a:pt x="2983935" y="544830"/>
                  </a:cubicBezTo>
                  <a:lnTo>
                    <a:pt x="2975046" y="546100"/>
                  </a:lnTo>
                  <a:close/>
                  <a:moveTo>
                    <a:pt x="2978856" y="756920"/>
                  </a:moveTo>
                  <a:lnTo>
                    <a:pt x="2976315" y="751840"/>
                  </a:lnTo>
                  <a:lnTo>
                    <a:pt x="2977585" y="745490"/>
                  </a:lnTo>
                  <a:cubicBezTo>
                    <a:pt x="2978856" y="750570"/>
                    <a:pt x="2978856" y="754380"/>
                    <a:pt x="2978856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3014415" y="628650"/>
                  </a:moveTo>
                  <a:lnTo>
                    <a:pt x="3014415" y="619760"/>
                  </a:lnTo>
                  <a:cubicBezTo>
                    <a:pt x="3014415" y="623570"/>
                    <a:pt x="3015685" y="626110"/>
                    <a:pt x="3015685" y="628650"/>
                  </a:cubicBezTo>
                  <a:lnTo>
                    <a:pt x="3014415" y="628650"/>
                  </a:lnTo>
                  <a:close/>
                  <a:moveTo>
                    <a:pt x="3043626" y="859168"/>
                  </a:moveTo>
                  <a:lnTo>
                    <a:pt x="3039815" y="859168"/>
                  </a:lnTo>
                  <a:cubicBezTo>
                    <a:pt x="3041085" y="859168"/>
                    <a:pt x="3042356" y="859168"/>
                    <a:pt x="3043626" y="859168"/>
                  </a:cubicBezTo>
                  <a:close/>
                </a:path>
              </a:pathLst>
            </a:custGeom>
            <a:solidFill>
              <a:srgbClr val="AD94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A5EFAFF-21BD-AB9A-7FAC-0ED2E9730934}"/>
              </a:ext>
            </a:extLst>
          </p:cNvPr>
          <p:cNvGrpSpPr/>
          <p:nvPr/>
        </p:nvGrpSpPr>
        <p:grpSpPr>
          <a:xfrm>
            <a:off x="867796" y="3628298"/>
            <a:ext cx="14810104" cy="4003353"/>
            <a:chOff x="1828800" y="3652866"/>
            <a:chExt cx="14810104" cy="4003353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EFA920EF-0A7B-F5A5-F3BF-FB3BEABA2043}"/>
                </a:ext>
              </a:extLst>
            </p:cNvPr>
            <p:cNvSpPr/>
            <p:nvPr/>
          </p:nvSpPr>
          <p:spPr>
            <a:xfrm>
              <a:off x="1828800" y="3652866"/>
              <a:ext cx="14810104" cy="400335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61181" y="3863989"/>
              <a:ext cx="13545341" cy="3500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3920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  <a:t>	ลักษณะการค้าของอาณาจักรอยุธยา </a:t>
              </a:r>
              <a:r>
                <a:rPr lang="th-TH" sz="3600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  <a:t>ในตอนต้นเป็นการค้ากึ่งผูกขาด โดยพระมหากษัตริย์ เจ้านาย และขุนนางเป็นผู้ดำเนินการค้าสำเภากับชาติต่าง ๆ ในเอเชีย ขณะที่พ่อค้าชาติอื่นยังสามารถค้าขายกับราษฎรโดยตรง เมื่อมีการค้ากับชาติตะวันตก สินค้าต้องห้าม เช่น อาวุธปืน กลายเป็นประเด็นสำคัญ </a:t>
              </a:r>
              <a:br>
                <a:rPr lang="th-TH" sz="3600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</a:br>
              <a:r>
                <a:rPr lang="th-TH" sz="3600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  <a:t>ทำให้เกิดการจัดตั้งพระคลังสินค้าเพื่อรวบรวมและผูกขาดการค้าสินค้าสำคัญ ในรัชสมัยสมเด็จพระมหาจักรพรรดิ การผูกขาดทางการค้าเข้มงวดขึ้น และในสมัยสมเด็จพระเจ้าปราสาททอง มีการเพิ่มสินค้าผูกขาด เช่น ผ้าแพร เครื่องลายคราม สินค้าต้องห้ามทั้งนำเข้าและส่งออก เช่น ปืนไฟ กระสุน ดินดำ ดีบุก งาช้าง และไม้หอม ต้องขายผ่านพระคลังสินค้าเท่านั้น ทำให้ราชสำนักได้รับผลกำไรมหาศาลจากการค้า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 rot="10284092">
            <a:off x="244261" y="58609"/>
            <a:ext cx="4089697" cy="4004149"/>
            <a:chOff x="0" y="0"/>
            <a:chExt cx="5452929" cy="5338865"/>
          </a:xfrm>
        </p:grpSpPr>
        <p:sp>
          <p:nvSpPr>
            <p:cNvPr id="13" name="Freeform 13"/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66351" y="1213471"/>
            <a:ext cx="874004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th-TH" sz="8800" b="1" dirty="0">
                <a:solidFill>
                  <a:srgbClr val="EFEBE0"/>
                </a:solidFill>
                <a:latin typeface="UPCxB" panose="020B0604020202020204" charset="-34"/>
                <a:ea typeface="Sarabun Italics"/>
                <a:cs typeface="UPCxB" panose="020B0604020202020204" charset="-34"/>
                <a:sym typeface="Sarabun Italics"/>
              </a:rPr>
              <a:t>เศรษฐกิจสมัยอยุธยา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รูปภาพ 4" descr="รูปภาพประกอบด้วย ผ้าขนหนู, ผ้า, ผ้าห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E8F818E-F363-000D-5CB6-D3198D0D63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082" y="6866976"/>
            <a:ext cx="7391400" cy="4388123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เครื่องดินเผา, แจกัน, เครื่องเคลือบดินเผา, เซรามิค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AA16FA6-F940-716E-4FB9-DBDDCB6945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7"/>
          <a:stretch/>
        </p:blipFill>
        <p:spPr>
          <a:xfrm>
            <a:off x="14401800" y="2995820"/>
            <a:ext cx="5514707" cy="7010390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เครื่องดินเผา, แจกัน, เครื่องเคลือบดินเผา, เซรามิค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5EA09E8-D0D4-FF0C-F079-987816279C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5"/>
          <a:stretch/>
        </p:blipFill>
        <p:spPr>
          <a:xfrm>
            <a:off x="13270835" y="4021408"/>
            <a:ext cx="5361372" cy="7010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DF8C3-A3D3-4273-EFBA-9A42B4B3C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รูปภาพประกอบด้วย กลางแจ้ง, เรือแจว, เรีอ, ทะเลสาป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B74A6E6-F62E-894A-82B3-A349753BB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4"/>
          <a:stretch/>
        </p:blipFill>
        <p:spPr>
          <a:xfrm>
            <a:off x="-304800" y="3520052"/>
            <a:ext cx="18792524" cy="10512576"/>
          </a:xfrm>
          <a:prstGeom prst="rect">
            <a:avLst/>
          </a:prstGeom>
          <a:effectLst>
            <a:softEdge rad="368300"/>
          </a:effec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E9773C7-BE35-7369-31CA-A63D100DE6E8}"/>
              </a:ext>
            </a:extLst>
          </p:cNvPr>
          <p:cNvGrpSpPr/>
          <p:nvPr/>
        </p:nvGrpSpPr>
        <p:grpSpPr>
          <a:xfrm>
            <a:off x="-304800" y="-266700"/>
            <a:ext cx="18792524" cy="10820400"/>
            <a:chOff x="0" y="0"/>
            <a:chExt cx="3052516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F07C7A2-7169-78B4-30B5-F28AFAE62A06}"/>
                </a:ext>
              </a:extLst>
            </p:cNvPr>
            <p:cNvSpPr/>
            <p:nvPr/>
          </p:nvSpPr>
          <p:spPr>
            <a:xfrm>
              <a:off x="0" y="-2540"/>
              <a:ext cx="3052516" cy="1719580"/>
            </a:xfrm>
            <a:custGeom>
              <a:avLst/>
              <a:gdLst/>
              <a:ahLst/>
              <a:cxnLst/>
              <a:rect l="l" t="t" r="r" b="b"/>
              <a:pathLst>
                <a:path w="3052516" h="1719580">
                  <a:moveTo>
                    <a:pt x="3049976" y="859168"/>
                  </a:moveTo>
                  <a:lnTo>
                    <a:pt x="3052516" y="859168"/>
                  </a:lnTo>
                  <a:lnTo>
                    <a:pt x="3046166" y="859168"/>
                  </a:lnTo>
                  <a:lnTo>
                    <a:pt x="3046166" y="859168"/>
                  </a:lnTo>
                  <a:cubicBezTo>
                    <a:pt x="3046166" y="859168"/>
                    <a:pt x="3044896" y="859168"/>
                    <a:pt x="3043626" y="859168"/>
                  </a:cubicBezTo>
                  <a:lnTo>
                    <a:pt x="3043626" y="859168"/>
                  </a:lnTo>
                  <a:lnTo>
                    <a:pt x="3042356" y="859168"/>
                  </a:lnTo>
                  <a:cubicBezTo>
                    <a:pt x="3041085" y="859168"/>
                    <a:pt x="3037276" y="859168"/>
                    <a:pt x="3036006" y="859168"/>
                  </a:cubicBezTo>
                  <a:cubicBezTo>
                    <a:pt x="3036006" y="859168"/>
                    <a:pt x="3037276" y="859168"/>
                    <a:pt x="3038546" y="859168"/>
                  </a:cubicBezTo>
                  <a:cubicBezTo>
                    <a:pt x="3038546" y="859168"/>
                    <a:pt x="3039816" y="859168"/>
                    <a:pt x="3039816" y="859168"/>
                  </a:cubicBezTo>
                  <a:lnTo>
                    <a:pt x="3043626" y="859168"/>
                  </a:lnTo>
                  <a:lnTo>
                    <a:pt x="3043626" y="847090"/>
                  </a:lnTo>
                  <a:lnTo>
                    <a:pt x="3047435" y="847090"/>
                  </a:lnTo>
                  <a:lnTo>
                    <a:pt x="3047435" y="816610"/>
                  </a:lnTo>
                  <a:cubicBezTo>
                    <a:pt x="3049976" y="781050"/>
                    <a:pt x="3052516" y="726440"/>
                    <a:pt x="3049976" y="692150"/>
                  </a:cubicBezTo>
                  <a:cubicBezTo>
                    <a:pt x="3051246" y="674370"/>
                    <a:pt x="3048706" y="652780"/>
                    <a:pt x="3047435" y="641350"/>
                  </a:cubicBezTo>
                  <a:lnTo>
                    <a:pt x="3048706" y="641350"/>
                  </a:lnTo>
                  <a:lnTo>
                    <a:pt x="3044896" y="542290"/>
                  </a:lnTo>
                  <a:lnTo>
                    <a:pt x="3046166" y="541020"/>
                  </a:lnTo>
                  <a:lnTo>
                    <a:pt x="3046166" y="537210"/>
                  </a:lnTo>
                  <a:cubicBezTo>
                    <a:pt x="3046166" y="502920"/>
                    <a:pt x="3044896" y="468630"/>
                    <a:pt x="3044896" y="431800"/>
                  </a:cubicBezTo>
                  <a:cubicBezTo>
                    <a:pt x="3042356" y="361950"/>
                    <a:pt x="3041085" y="290830"/>
                    <a:pt x="3047435" y="213360"/>
                  </a:cubicBezTo>
                  <a:lnTo>
                    <a:pt x="3047435" y="207010"/>
                  </a:lnTo>
                  <a:cubicBezTo>
                    <a:pt x="3046166" y="191770"/>
                    <a:pt x="3046166" y="176530"/>
                    <a:pt x="3046166" y="158750"/>
                  </a:cubicBezTo>
                  <a:lnTo>
                    <a:pt x="3046166" y="80010"/>
                  </a:lnTo>
                  <a:lnTo>
                    <a:pt x="3051246" y="59690"/>
                  </a:lnTo>
                  <a:lnTo>
                    <a:pt x="3051246" y="8890"/>
                  </a:lnTo>
                  <a:lnTo>
                    <a:pt x="3044896" y="8890"/>
                  </a:lnTo>
                  <a:cubicBezTo>
                    <a:pt x="3006796" y="8890"/>
                    <a:pt x="2950916" y="7620"/>
                    <a:pt x="2935676" y="7620"/>
                  </a:cubicBezTo>
                  <a:cubicBezTo>
                    <a:pt x="2907735" y="7620"/>
                    <a:pt x="2892496" y="7620"/>
                    <a:pt x="2884876" y="8890"/>
                  </a:cubicBezTo>
                  <a:cubicBezTo>
                    <a:pt x="2851856" y="0"/>
                    <a:pt x="2773116" y="1270"/>
                    <a:pt x="2696916" y="3810"/>
                  </a:cubicBezTo>
                  <a:cubicBezTo>
                    <a:pt x="2658816" y="5080"/>
                    <a:pt x="2621986" y="5080"/>
                    <a:pt x="2596586" y="3810"/>
                  </a:cubicBezTo>
                  <a:lnTo>
                    <a:pt x="2592776" y="3810"/>
                  </a:lnTo>
                  <a:lnTo>
                    <a:pt x="2590236" y="10160"/>
                  </a:lnTo>
                  <a:cubicBezTo>
                    <a:pt x="2539436" y="10160"/>
                    <a:pt x="2489906" y="11430"/>
                    <a:pt x="2425136" y="13970"/>
                  </a:cubicBezTo>
                  <a:lnTo>
                    <a:pt x="2413706" y="13970"/>
                  </a:lnTo>
                  <a:lnTo>
                    <a:pt x="2414976" y="16510"/>
                  </a:lnTo>
                  <a:lnTo>
                    <a:pt x="2381956" y="16510"/>
                  </a:lnTo>
                  <a:lnTo>
                    <a:pt x="2381956" y="21590"/>
                  </a:lnTo>
                  <a:cubicBezTo>
                    <a:pt x="2359096" y="21590"/>
                    <a:pt x="2334966" y="20320"/>
                    <a:pt x="2308296" y="19050"/>
                  </a:cubicBezTo>
                  <a:cubicBezTo>
                    <a:pt x="2285435" y="17780"/>
                    <a:pt x="2262576" y="17780"/>
                    <a:pt x="2239716" y="16510"/>
                  </a:cubicBezTo>
                  <a:lnTo>
                    <a:pt x="2239716" y="15240"/>
                  </a:lnTo>
                  <a:cubicBezTo>
                    <a:pt x="2232096" y="13970"/>
                    <a:pt x="2223206" y="13970"/>
                    <a:pt x="2215585" y="12700"/>
                  </a:cubicBezTo>
                  <a:lnTo>
                    <a:pt x="2214316" y="44450"/>
                  </a:lnTo>
                  <a:lnTo>
                    <a:pt x="2210506" y="44450"/>
                  </a:lnTo>
                  <a:lnTo>
                    <a:pt x="2210506" y="13970"/>
                  </a:lnTo>
                  <a:cubicBezTo>
                    <a:pt x="2169488" y="10160"/>
                    <a:pt x="2129660" y="12700"/>
                    <a:pt x="2090803" y="15240"/>
                  </a:cubicBezTo>
                  <a:cubicBezTo>
                    <a:pt x="2050975" y="17780"/>
                    <a:pt x="2013090" y="20320"/>
                    <a:pt x="1978119" y="16510"/>
                  </a:cubicBezTo>
                  <a:cubicBezTo>
                    <a:pt x="1961605" y="17780"/>
                    <a:pt x="1948976" y="17780"/>
                    <a:pt x="1938291" y="16510"/>
                  </a:cubicBezTo>
                  <a:lnTo>
                    <a:pt x="1938291" y="15240"/>
                  </a:lnTo>
                  <a:lnTo>
                    <a:pt x="1905263" y="12700"/>
                  </a:lnTo>
                  <a:lnTo>
                    <a:pt x="1905263" y="16510"/>
                  </a:lnTo>
                  <a:cubicBezTo>
                    <a:pt x="1894577" y="16510"/>
                    <a:pt x="1882920" y="17780"/>
                    <a:pt x="1870292" y="17780"/>
                  </a:cubicBezTo>
                  <a:lnTo>
                    <a:pt x="1862520" y="12700"/>
                  </a:lnTo>
                  <a:lnTo>
                    <a:pt x="1857663" y="12700"/>
                  </a:lnTo>
                  <a:cubicBezTo>
                    <a:pt x="1845035" y="11430"/>
                    <a:pt x="1839206" y="11430"/>
                    <a:pt x="1837263" y="19050"/>
                  </a:cubicBezTo>
                  <a:lnTo>
                    <a:pt x="1837263" y="21590"/>
                  </a:lnTo>
                  <a:cubicBezTo>
                    <a:pt x="1832406" y="22860"/>
                    <a:pt x="1827549" y="22860"/>
                    <a:pt x="1823664" y="24130"/>
                  </a:cubicBezTo>
                  <a:cubicBezTo>
                    <a:pt x="1813950" y="19050"/>
                    <a:pt x="1801321" y="20320"/>
                    <a:pt x="1786750" y="20320"/>
                  </a:cubicBezTo>
                  <a:cubicBezTo>
                    <a:pt x="1772178" y="21590"/>
                    <a:pt x="1756636" y="21590"/>
                    <a:pt x="1745950" y="16510"/>
                  </a:cubicBezTo>
                  <a:lnTo>
                    <a:pt x="1744979" y="15240"/>
                  </a:lnTo>
                  <a:lnTo>
                    <a:pt x="1743036" y="15240"/>
                  </a:lnTo>
                  <a:cubicBezTo>
                    <a:pt x="1738179" y="16510"/>
                    <a:pt x="1718751" y="17780"/>
                    <a:pt x="1700294" y="19050"/>
                  </a:cubicBezTo>
                  <a:cubicBezTo>
                    <a:pt x="1682808" y="20320"/>
                    <a:pt x="1663380" y="21590"/>
                    <a:pt x="1647837" y="22860"/>
                  </a:cubicBezTo>
                  <a:cubicBezTo>
                    <a:pt x="1644923" y="20320"/>
                    <a:pt x="1639095" y="19050"/>
                    <a:pt x="1632295" y="19050"/>
                  </a:cubicBezTo>
                  <a:cubicBezTo>
                    <a:pt x="1609952" y="20320"/>
                    <a:pt x="1584695" y="21590"/>
                    <a:pt x="1553610" y="21590"/>
                  </a:cubicBezTo>
                  <a:lnTo>
                    <a:pt x="1552638" y="20320"/>
                  </a:lnTo>
                  <a:lnTo>
                    <a:pt x="1547781" y="21590"/>
                  </a:lnTo>
                  <a:cubicBezTo>
                    <a:pt x="1527381" y="21590"/>
                    <a:pt x="1506982" y="20320"/>
                    <a:pt x="1486582" y="20320"/>
                  </a:cubicBezTo>
                  <a:lnTo>
                    <a:pt x="1486582" y="17780"/>
                  </a:lnTo>
                  <a:cubicBezTo>
                    <a:pt x="1480753" y="19050"/>
                    <a:pt x="1474925" y="19050"/>
                    <a:pt x="1470068" y="20320"/>
                  </a:cubicBezTo>
                  <a:lnTo>
                    <a:pt x="1462297" y="20320"/>
                  </a:lnTo>
                  <a:cubicBezTo>
                    <a:pt x="1414697" y="19050"/>
                    <a:pt x="1365155" y="17780"/>
                    <a:pt x="1314641" y="17780"/>
                  </a:cubicBezTo>
                  <a:lnTo>
                    <a:pt x="1312698" y="17780"/>
                  </a:lnTo>
                  <a:lnTo>
                    <a:pt x="1309784" y="22860"/>
                  </a:lnTo>
                  <a:lnTo>
                    <a:pt x="1309784" y="27940"/>
                  </a:lnTo>
                  <a:lnTo>
                    <a:pt x="1307841" y="27940"/>
                  </a:lnTo>
                  <a:lnTo>
                    <a:pt x="1247613" y="16510"/>
                  </a:lnTo>
                  <a:cubicBezTo>
                    <a:pt x="1238871" y="16510"/>
                    <a:pt x="1234014" y="19050"/>
                    <a:pt x="1228185" y="20320"/>
                  </a:cubicBezTo>
                  <a:cubicBezTo>
                    <a:pt x="1219442" y="22860"/>
                    <a:pt x="1211671" y="26670"/>
                    <a:pt x="1186414" y="21590"/>
                  </a:cubicBezTo>
                  <a:lnTo>
                    <a:pt x="1186414" y="24130"/>
                  </a:lnTo>
                  <a:lnTo>
                    <a:pt x="1125215" y="24130"/>
                  </a:lnTo>
                  <a:cubicBezTo>
                    <a:pt x="1054301" y="24130"/>
                    <a:pt x="972702" y="24130"/>
                    <a:pt x="909560" y="19050"/>
                  </a:cubicBezTo>
                  <a:lnTo>
                    <a:pt x="883332" y="17780"/>
                  </a:lnTo>
                  <a:lnTo>
                    <a:pt x="894018" y="24130"/>
                  </a:lnTo>
                  <a:lnTo>
                    <a:pt x="888189" y="24130"/>
                  </a:lnTo>
                  <a:cubicBezTo>
                    <a:pt x="862932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7617" y="1714500"/>
                  </a:lnTo>
                  <a:cubicBezTo>
                    <a:pt x="926074" y="1714500"/>
                    <a:pt x="943560" y="1713230"/>
                    <a:pt x="962017" y="1711960"/>
                  </a:cubicBezTo>
                  <a:cubicBezTo>
                    <a:pt x="1001845" y="1709420"/>
                    <a:pt x="1039730" y="1706880"/>
                    <a:pt x="1074701" y="1710690"/>
                  </a:cubicBezTo>
                  <a:cubicBezTo>
                    <a:pt x="1091215" y="1709420"/>
                    <a:pt x="1103844" y="1709420"/>
                    <a:pt x="1114529" y="1710690"/>
                  </a:cubicBezTo>
                  <a:lnTo>
                    <a:pt x="1114529" y="1711960"/>
                  </a:lnTo>
                  <a:lnTo>
                    <a:pt x="1121329" y="1711960"/>
                  </a:lnTo>
                  <a:lnTo>
                    <a:pt x="1146586" y="1714500"/>
                  </a:lnTo>
                  <a:lnTo>
                    <a:pt x="1146586" y="1710690"/>
                  </a:lnTo>
                  <a:cubicBezTo>
                    <a:pt x="1157272" y="1710690"/>
                    <a:pt x="1168929" y="1709420"/>
                    <a:pt x="1181557" y="1709420"/>
                  </a:cubicBezTo>
                  <a:lnTo>
                    <a:pt x="1190300" y="1715770"/>
                  </a:lnTo>
                  <a:lnTo>
                    <a:pt x="1196128" y="1715770"/>
                  </a:lnTo>
                  <a:cubicBezTo>
                    <a:pt x="1208757" y="1717040"/>
                    <a:pt x="1214585" y="1717040"/>
                    <a:pt x="1216528" y="1709420"/>
                  </a:cubicBezTo>
                  <a:lnTo>
                    <a:pt x="1216528" y="1706880"/>
                  </a:lnTo>
                  <a:cubicBezTo>
                    <a:pt x="1221385" y="1705610"/>
                    <a:pt x="1226242" y="1705610"/>
                    <a:pt x="1230128" y="1704340"/>
                  </a:cubicBezTo>
                  <a:cubicBezTo>
                    <a:pt x="1239842" y="1709420"/>
                    <a:pt x="1252470" y="1708150"/>
                    <a:pt x="1267042" y="1708150"/>
                  </a:cubicBezTo>
                  <a:cubicBezTo>
                    <a:pt x="1281613" y="1706880"/>
                    <a:pt x="1297156" y="1706880"/>
                    <a:pt x="1307841" y="1711960"/>
                  </a:cubicBezTo>
                  <a:lnTo>
                    <a:pt x="1308813" y="1713230"/>
                  </a:lnTo>
                  <a:lnTo>
                    <a:pt x="1310755" y="1713230"/>
                  </a:lnTo>
                  <a:cubicBezTo>
                    <a:pt x="1315613" y="1711960"/>
                    <a:pt x="1335041" y="1710690"/>
                    <a:pt x="1353498" y="1709420"/>
                  </a:cubicBezTo>
                  <a:cubicBezTo>
                    <a:pt x="1370983" y="1708150"/>
                    <a:pt x="1390412" y="1706880"/>
                    <a:pt x="1405954" y="1705610"/>
                  </a:cubicBezTo>
                  <a:cubicBezTo>
                    <a:pt x="1408869" y="1708150"/>
                    <a:pt x="1415669" y="1709420"/>
                    <a:pt x="1421497" y="1709420"/>
                  </a:cubicBezTo>
                  <a:cubicBezTo>
                    <a:pt x="1443840" y="1708150"/>
                    <a:pt x="1469096" y="1706880"/>
                    <a:pt x="1500182" y="1706880"/>
                  </a:cubicBezTo>
                  <a:lnTo>
                    <a:pt x="1501153" y="1708150"/>
                  </a:lnTo>
                  <a:lnTo>
                    <a:pt x="1506010" y="1706880"/>
                  </a:lnTo>
                  <a:cubicBezTo>
                    <a:pt x="1526410" y="1706880"/>
                    <a:pt x="1546810" y="1708150"/>
                    <a:pt x="1567209" y="1708150"/>
                  </a:cubicBezTo>
                  <a:lnTo>
                    <a:pt x="1567209" y="1710690"/>
                  </a:lnTo>
                  <a:lnTo>
                    <a:pt x="1583724" y="1708150"/>
                  </a:lnTo>
                  <a:lnTo>
                    <a:pt x="1591495" y="1708150"/>
                  </a:lnTo>
                  <a:cubicBezTo>
                    <a:pt x="1639095" y="1709420"/>
                    <a:pt x="1688637" y="1710690"/>
                    <a:pt x="1739150" y="1710690"/>
                  </a:cubicBezTo>
                  <a:lnTo>
                    <a:pt x="1741093" y="1710690"/>
                  </a:lnTo>
                  <a:lnTo>
                    <a:pt x="1744008" y="1705610"/>
                  </a:lnTo>
                  <a:lnTo>
                    <a:pt x="1744008" y="1700530"/>
                  </a:lnTo>
                  <a:lnTo>
                    <a:pt x="1745950" y="1700530"/>
                  </a:lnTo>
                  <a:lnTo>
                    <a:pt x="1806178" y="1711960"/>
                  </a:lnTo>
                  <a:cubicBezTo>
                    <a:pt x="1814921" y="1711960"/>
                    <a:pt x="1819778" y="1709420"/>
                    <a:pt x="1825606" y="1708150"/>
                  </a:cubicBezTo>
                  <a:cubicBezTo>
                    <a:pt x="1834349" y="1705610"/>
                    <a:pt x="1842121" y="1701800"/>
                    <a:pt x="1867377" y="1706880"/>
                  </a:cubicBezTo>
                  <a:lnTo>
                    <a:pt x="1867377" y="1704340"/>
                  </a:lnTo>
                  <a:lnTo>
                    <a:pt x="1927605" y="1704340"/>
                  </a:lnTo>
                  <a:cubicBezTo>
                    <a:pt x="1998519" y="1704340"/>
                    <a:pt x="2080118" y="1704340"/>
                    <a:pt x="2143260" y="1709420"/>
                  </a:cubicBezTo>
                  <a:lnTo>
                    <a:pt x="2169488" y="1710690"/>
                  </a:lnTo>
                  <a:lnTo>
                    <a:pt x="2158803" y="1704340"/>
                  </a:lnTo>
                  <a:lnTo>
                    <a:pt x="2164631" y="1704340"/>
                  </a:lnTo>
                  <a:cubicBezTo>
                    <a:pt x="2188916" y="1706880"/>
                    <a:pt x="2202885" y="1708150"/>
                    <a:pt x="2210506" y="1704340"/>
                  </a:cubicBezTo>
                  <a:lnTo>
                    <a:pt x="2210506" y="1705610"/>
                  </a:lnTo>
                  <a:cubicBezTo>
                    <a:pt x="2211775" y="1705610"/>
                    <a:pt x="2211775" y="1705610"/>
                    <a:pt x="2213046" y="1704340"/>
                  </a:cubicBezTo>
                  <a:cubicBezTo>
                    <a:pt x="2214316" y="1704340"/>
                    <a:pt x="2215585" y="1705610"/>
                    <a:pt x="2218125" y="1705610"/>
                  </a:cubicBezTo>
                  <a:lnTo>
                    <a:pt x="2218125" y="1711960"/>
                  </a:lnTo>
                  <a:cubicBezTo>
                    <a:pt x="2253685" y="1710690"/>
                    <a:pt x="2282896" y="1710690"/>
                    <a:pt x="2308296" y="1711960"/>
                  </a:cubicBezTo>
                  <a:cubicBezTo>
                    <a:pt x="2337506" y="1713230"/>
                    <a:pt x="2364175" y="1713230"/>
                    <a:pt x="2392116" y="1710690"/>
                  </a:cubicBezTo>
                  <a:cubicBezTo>
                    <a:pt x="2393385" y="1711960"/>
                    <a:pt x="2394656" y="1714500"/>
                    <a:pt x="2398466" y="1715770"/>
                  </a:cubicBezTo>
                  <a:lnTo>
                    <a:pt x="2401006" y="1715770"/>
                  </a:lnTo>
                  <a:cubicBezTo>
                    <a:pt x="2404816" y="1715770"/>
                    <a:pt x="2407356" y="1714500"/>
                    <a:pt x="2409896" y="1714500"/>
                  </a:cubicBezTo>
                  <a:lnTo>
                    <a:pt x="2409896" y="1719580"/>
                  </a:lnTo>
                  <a:cubicBezTo>
                    <a:pt x="2478475" y="1719580"/>
                    <a:pt x="2500066" y="1711960"/>
                    <a:pt x="2510225" y="1705610"/>
                  </a:cubicBezTo>
                  <a:cubicBezTo>
                    <a:pt x="2564835" y="1706880"/>
                    <a:pt x="2613096" y="1709420"/>
                    <a:pt x="2660085" y="1713230"/>
                  </a:cubicBezTo>
                  <a:lnTo>
                    <a:pt x="2660085" y="1708150"/>
                  </a:lnTo>
                  <a:lnTo>
                    <a:pt x="2677866" y="1708150"/>
                  </a:lnTo>
                  <a:lnTo>
                    <a:pt x="2677866" y="1704340"/>
                  </a:lnTo>
                  <a:lnTo>
                    <a:pt x="2752796" y="1704340"/>
                  </a:lnTo>
                  <a:lnTo>
                    <a:pt x="2799785" y="1706880"/>
                  </a:lnTo>
                  <a:lnTo>
                    <a:pt x="2801056" y="1706880"/>
                  </a:lnTo>
                  <a:cubicBezTo>
                    <a:pt x="2811216" y="1703070"/>
                    <a:pt x="2845506" y="1703070"/>
                    <a:pt x="2877256" y="1703070"/>
                  </a:cubicBezTo>
                  <a:cubicBezTo>
                    <a:pt x="2905196" y="1703070"/>
                    <a:pt x="2930596" y="1703070"/>
                    <a:pt x="2942026" y="1700530"/>
                  </a:cubicBezTo>
                  <a:lnTo>
                    <a:pt x="3005526" y="1700530"/>
                  </a:lnTo>
                  <a:lnTo>
                    <a:pt x="3005526" y="1694180"/>
                  </a:lnTo>
                  <a:lnTo>
                    <a:pt x="3022035" y="1694180"/>
                  </a:lnTo>
                  <a:lnTo>
                    <a:pt x="3022035" y="1687830"/>
                  </a:lnTo>
                  <a:cubicBezTo>
                    <a:pt x="3022035" y="1677670"/>
                    <a:pt x="3022035" y="1666240"/>
                    <a:pt x="3023306" y="1653540"/>
                  </a:cubicBezTo>
                  <a:lnTo>
                    <a:pt x="3023306" y="1640840"/>
                  </a:lnTo>
                  <a:cubicBezTo>
                    <a:pt x="3023306" y="1630680"/>
                    <a:pt x="3023306" y="1623060"/>
                    <a:pt x="3024576" y="1614170"/>
                  </a:cubicBezTo>
                  <a:lnTo>
                    <a:pt x="3025846" y="1597660"/>
                  </a:lnTo>
                  <a:cubicBezTo>
                    <a:pt x="3029656" y="1534160"/>
                    <a:pt x="3028385" y="1520190"/>
                    <a:pt x="3028385" y="1506220"/>
                  </a:cubicBezTo>
                  <a:cubicBezTo>
                    <a:pt x="3027115" y="1492250"/>
                    <a:pt x="3027115" y="1479550"/>
                    <a:pt x="3030926" y="1417320"/>
                  </a:cubicBezTo>
                  <a:lnTo>
                    <a:pt x="3032196" y="1399540"/>
                  </a:lnTo>
                  <a:lnTo>
                    <a:pt x="3020765" y="1412240"/>
                  </a:lnTo>
                  <a:cubicBezTo>
                    <a:pt x="3019496" y="1399540"/>
                    <a:pt x="3022035" y="1371600"/>
                    <a:pt x="3023306" y="1350010"/>
                  </a:cubicBezTo>
                  <a:cubicBezTo>
                    <a:pt x="3025846" y="1316990"/>
                    <a:pt x="3029656" y="1278890"/>
                    <a:pt x="3027115" y="1244600"/>
                  </a:cubicBezTo>
                  <a:lnTo>
                    <a:pt x="3036006" y="1272540"/>
                  </a:lnTo>
                  <a:lnTo>
                    <a:pt x="3034735" y="1225550"/>
                  </a:lnTo>
                  <a:cubicBezTo>
                    <a:pt x="3034735" y="1210310"/>
                    <a:pt x="3033465" y="1193800"/>
                    <a:pt x="3033465" y="1177290"/>
                  </a:cubicBezTo>
                  <a:cubicBezTo>
                    <a:pt x="3036006" y="1164590"/>
                    <a:pt x="3038546" y="1151890"/>
                    <a:pt x="3039815" y="1141730"/>
                  </a:cubicBezTo>
                  <a:lnTo>
                    <a:pt x="3044896" y="1141730"/>
                  </a:lnTo>
                  <a:cubicBezTo>
                    <a:pt x="3048706" y="1089660"/>
                    <a:pt x="3047435" y="1085850"/>
                    <a:pt x="3043626" y="1082040"/>
                  </a:cubicBezTo>
                  <a:cubicBezTo>
                    <a:pt x="3042356" y="1080770"/>
                    <a:pt x="3039815" y="1079500"/>
                    <a:pt x="3038546" y="1079500"/>
                  </a:cubicBezTo>
                  <a:cubicBezTo>
                    <a:pt x="3037276" y="1076960"/>
                    <a:pt x="3036006" y="1070610"/>
                    <a:pt x="3036006" y="1054100"/>
                  </a:cubicBezTo>
                  <a:cubicBezTo>
                    <a:pt x="3037276" y="1054100"/>
                    <a:pt x="3038546" y="1054100"/>
                    <a:pt x="3041085" y="1052830"/>
                  </a:cubicBezTo>
                  <a:cubicBezTo>
                    <a:pt x="3046165" y="1050290"/>
                    <a:pt x="3047435" y="1043940"/>
                    <a:pt x="3047435" y="1017270"/>
                  </a:cubicBezTo>
                  <a:cubicBezTo>
                    <a:pt x="3048706" y="1007110"/>
                    <a:pt x="3047435" y="981710"/>
                    <a:pt x="3044896" y="949960"/>
                  </a:cubicBezTo>
                  <a:cubicBezTo>
                    <a:pt x="3043626" y="929640"/>
                    <a:pt x="3042356" y="906780"/>
                    <a:pt x="3041085" y="883920"/>
                  </a:cubicBezTo>
                  <a:lnTo>
                    <a:pt x="3041085" y="861060"/>
                  </a:lnTo>
                  <a:cubicBezTo>
                    <a:pt x="3046165" y="859168"/>
                    <a:pt x="3047435" y="859168"/>
                    <a:pt x="3046165" y="859168"/>
                  </a:cubicBezTo>
                  <a:lnTo>
                    <a:pt x="3042356" y="859168"/>
                  </a:lnTo>
                  <a:lnTo>
                    <a:pt x="3042356" y="859168"/>
                  </a:lnTo>
                  <a:lnTo>
                    <a:pt x="3033465" y="859168"/>
                  </a:lnTo>
                  <a:lnTo>
                    <a:pt x="3033465" y="859168"/>
                  </a:lnTo>
                  <a:lnTo>
                    <a:pt x="303981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38546" y="859168"/>
                    <a:pt x="3042356" y="859168"/>
                    <a:pt x="3036006" y="859168"/>
                  </a:cubicBezTo>
                  <a:cubicBezTo>
                    <a:pt x="3036006" y="859168"/>
                    <a:pt x="3036006" y="859168"/>
                    <a:pt x="3037276" y="859168"/>
                  </a:cubicBezTo>
                  <a:lnTo>
                    <a:pt x="3039815" y="859168"/>
                  </a:lnTo>
                  <a:lnTo>
                    <a:pt x="3039815" y="859168"/>
                  </a:lnTo>
                  <a:cubicBezTo>
                    <a:pt x="3038546" y="859168"/>
                    <a:pt x="3038546" y="859168"/>
                    <a:pt x="3037276" y="859168"/>
                  </a:cubicBezTo>
                  <a:cubicBezTo>
                    <a:pt x="3036006" y="859168"/>
                    <a:pt x="3033465" y="859168"/>
                    <a:pt x="3030926" y="859168"/>
                  </a:cubicBezTo>
                  <a:cubicBezTo>
                    <a:pt x="3030926" y="859168"/>
                    <a:pt x="3032196" y="859168"/>
                    <a:pt x="3032196" y="859168"/>
                  </a:cubicBezTo>
                  <a:cubicBezTo>
                    <a:pt x="3032196" y="859168"/>
                    <a:pt x="3032196" y="859168"/>
                    <a:pt x="3033465" y="859168"/>
                  </a:cubicBezTo>
                  <a:lnTo>
                    <a:pt x="3028385" y="859168"/>
                  </a:lnTo>
                  <a:lnTo>
                    <a:pt x="303473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42356" y="859168"/>
                    <a:pt x="3039815" y="859168"/>
                    <a:pt x="3037276" y="859168"/>
                  </a:cubicBezTo>
                  <a:cubicBezTo>
                    <a:pt x="3036006" y="859168"/>
                    <a:pt x="3033465" y="859168"/>
                    <a:pt x="3037276" y="859168"/>
                  </a:cubicBezTo>
                  <a:lnTo>
                    <a:pt x="3041085" y="859168"/>
                  </a:lnTo>
                  <a:lnTo>
                    <a:pt x="3039815" y="859168"/>
                  </a:lnTo>
                  <a:lnTo>
                    <a:pt x="3046165" y="859168"/>
                  </a:lnTo>
                  <a:cubicBezTo>
                    <a:pt x="3046165" y="859168"/>
                    <a:pt x="3047435" y="859168"/>
                    <a:pt x="3047435" y="859168"/>
                  </a:cubicBezTo>
                  <a:lnTo>
                    <a:pt x="3048706" y="859168"/>
                  </a:lnTo>
                  <a:lnTo>
                    <a:pt x="3047435" y="859168"/>
                  </a:lnTo>
                  <a:lnTo>
                    <a:pt x="3047435" y="859168"/>
                  </a:lnTo>
                  <a:lnTo>
                    <a:pt x="3043626" y="859168"/>
                  </a:lnTo>
                  <a:lnTo>
                    <a:pt x="3036006" y="859168"/>
                  </a:lnTo>
                  <a:cubicBezTo>
                    <a:pt x="3034735" y="859168"/>
                    <a:pt x="3034735" y="859168"/>
                    <a:pt x="3033465" y="859168"/>
                  </a:cubicBezTo>
                  <a:lnTo>
                    <a:pt x="3034735" y="859168"/>
                  </a:lnTo>
                  <a:lnTo>
                    <a:pt x="3036006" y="859168"/>
                  </a:lnTo>
                  <a:cubicBezTo>
                    <a:pt x="3037276" y="859168"/>
                    <a:pt x="3037276" y="859168"/>
                    <a:pt x="3037276" y="859168"/>
                  </a:cubicBezTo>
                  <a:cubicBezTo>
                    <a:pt x="3039815" y="859168"/>
                    <a:pt x="3042356" y="859168"/>
                    <a:pt x="3043626" y="859168"/>
                  </a:cubicBezTo>
                  <a:lnTo>
                    <a:pt x="3044896" y="859168"/>
                  </a:lnTo>
                  <a:lnTo>
                    <a:pt x="3041085" y="859168"/>
                  </a:lnTo>
                  <a:cubicBezTo>
                    <a:pt x="3041085" y="859168"/>
                    <a:pt x="3038546" y="859168"/>
                    <a:pt x="3037276" y="859168"/>
                  </a:cubicBezTo>
                  <a:cubicBezTo>
                    <a:pt x="3037276" y="859168"/>
                    <a:pt x="3034735" y="859168"/>
                    <a:pt x="3030926" y="859168"/>
                  </a:cubicBezTo>
                  <a:lnTo>
                    <a:pt x="3041085" y="859168"/>
                  </a:lnTo>
                  <a:cubicBezTo>
                    <a:pt x="304489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8706" y="859168"/>
                  </a:cubicBezTo>
                  <a:lnTo>
                    <a:pt x="3044896" y="859168"/>
                  </a:lnTo>
                  <a:cubicBezTo>
                    <a:pt x="3043626" y="859168"/>
                    <a:pt x="3043626" y="859168"/>
                    <a:pt x="3043626" y="859168"/>
                  </a:cubicBezTo>
                  <a:cubicBezTo>
                    <a:pt x="3043626" y="859168"/>
                    <a:pt x="3043626" y="859168"/>
                    <a:pt x="3041085" y="859168"/>
                  </a:cubicBezTo>
                  <a:cubicBezTo>
                    <a:pt x="304362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9976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75046" y="546100"/>
                  </a:moveTo>
                  <a:lnTo>
                    <a:pt x="2976316" y="577850"/>
                  </a:lnTo>
                  <a:lnTo>
                    <a:pt x="2967426" y="563880"/>
                  </a:lnTo>
                  <a:lnTo>
                    <a:pt x="2969966" y="591820"/>
                  </a:lnTo>
                  <a:cubicBezTo>
                    <a:pt x="2975046" y="647700"/>
                    <a:pt x="2973776" y="669290"/>
                    <a:pt x="2972506" y="718820"/>
                  </a:cubicBezTo>
                  <a:lnTo>
                    <a:pt x="2971236" y="741680"/>
                  </a:lnTo>
                  <a:lnTo>
                    <a:pt x="2968696" y="762000"/>
                  </a:lnTo>
                  <a:cubicBezTo>
                    <a:pt x="2966156" y="786130"/>
                    <a:pt x="2966156" y="817880"/>
                    <a:pt x="2967426" y="843280"/>
                  </a:cubicBezTo>
                  <a:lnTo>
                    <a:pt x="2963616" y="843280"/>
                  </a:lnTo>
                  <a:lnTo>
                    <a:pt x="2963616" y="859168"/>
                  </a:lnTo>
                  <a:lnTo>
                    <a:pt x="2967426" y="859168"/>
                  </a:lnTo>
                  <a:lnTo>
                    <a:pt x="2972506" y="859168"/>
                  </a:lnTo>
                  <a:lnTo>
                    <a:pt x="2967426" y="859168"/>
                  </a:lnTo>
                  <a:cubicBezTo>
                    <a:pt x="2967426" y="859168"/>
                    <a:pt x="2967426" y="859168"/>
                    <a:pt x="2968696" y="859168"/>
                  </a:cubicBezTo>
                  <a:lnTo>
                    <a:pt x="2959806" y="859168"/>
                  </a:lnTo>
                  <a:lnTo>
                    <a:pt x="2959806" y="859168"/>
                  </a:lnTo>
                  <a:lnTo>
                    <a:pt x="2964886" y="859168"/>
                  </a:lnTo>
                  <a:cubicBezTo>
                    <a:pt x="2963616" y="859168"/>
                    <a:pt x="2963616" y="859168"/>
                    <a:pt x="2962346" y="859168"/>
                  </a:cubicBezTo>
                  <a:cubicBezTo>
                    <a:pt x="2961076" y="859168"/>
                    <a:pt x="2959806" y="859168"/>
                    <a:pt x="2958536" y="859168"/>
                  </a:cubicBezTo>
                  <a:lnTo>
                    <a:pt x="2957266" y="859168"/>
                  </a:lnTo>
                  <a:cubicBezTo>
                    <a:pt x="2955996" y="859168"/>
                    <a:pt x="2957266" y="859168"/>
                    <a:pt x="2959806" y="859168"/>
                  </a:cubicBezTo>
                  <a:cubicBezTo>
                    <a:pt x="2962346" y="859168"/>
                    <a:pt x="2964886" y="859168"/>
                    <a:pt x="2962346" y="859168"/>
                  </a:cubicBezTo>
                  <a:lnTo>
                    <a:pt x="2962346" y="859168"/>
                  </a:lnTo>
                  <a:cubicBezTo>
                    <a:pt x="2963616" y="859168"/>
                    <a:pt x="2963616" y="859168"/>
                    <a:pt x="2964886" y="859168"/>
                  </a:cubicBezTo>
                  <a:cubicBezTo>
                    <a:pt x="2964886" y="859168"/>
                    <a:pt x="2963616" y="859168"/>
                    <a:pt x="2963616" y="859168"/>
                  </a:cubicBezTo>
                  <a:cubicBezTo>
                    <a:pt x="2962346" y="859168"/>
                    <a:pt x="2959806" y="859168"/>
                    <a:pt x="2964886" y="859168"/>
                  </a:cubicBezTo>
                  <a:lnTo>
                    <a:pt x="2955996" y="859168"/>
                  </a:lnTo>
                  <a:lnTo>
                    <a:pt x="2955996" y="859168"/>
                  </a:lnTo>
                  <a:cubicBezTo>
                    <a:pt x="2955996" y="859168"/>
                    <a:pt x="2957266" y="859168"/>
                    <a:pt x="2963616" y="859168"/>
                  </a:cubicBezTo>
                  <a:cubicBezTo>
                    <a:pt x="2966156" y="859168"/>
                    <a:pt x="2967426" y="859168"/>
                    <a:pt x="2969966" y="859168"/>
                  </a:cubicBezTo>
                  <a:cubicBezTo>
                    <a:pt x="2969966" y="859168"/>
                    <a:pt x="2969966" y="859168"/>
                    <a:pt x="2971236" y="859168"/>
                  </a:cubicBezTo>
                  <a:cubicBezTo>
                    <a:pt x="2972506" y="859168"/>
                    <a:pt x="2971236" y="859168"/>
                    <a:pt x="2971236" y="859168"/>
                  </a:cubicBezTo>
                  <a:cubicBezTo>
                    <a:pt x="2969966" y="859168"/>
                    <a:pt x="2968696" y="859168"/>
                    <a:pt x="2966156" y="859168"/>
                  </a:cubicBezTo>
                  <a:cubicBezTo>
                    <a:pt x="2962346" y="859168"/>
                    <a:pt x="2961076" y="859168"/>
                    <a:pt x="2961076" y="859168"/>
                  </a:cubicBezTo>
                  <a:lnTo>
                    <a:pt x="2962346" y="859168"/>
                  </a:lnTo>
                  <a:cubicBezTo>
                    <a:pt x="2966156" y="859168"/>
                    <a:pt x="2969966" y="859168"/>
                    <a:pt x="2969966" y="859168"/>
                  </a:cubicBezTo>
                  <a:lnTo>
                    <a:pt x="2968696" y="859168"/>
                  </a:lnTo>
                  <a:lnTo>
                    <a:pt x="2968696" y="859168"/>
                  </a:lnTo>
                  <a:cubicBezTo>
                    <a:pt x="2967426" y="859168"/>
                    <a:pt x="2966156" y="859168"/>
                    <a:pt x="2959806" y="859168"/>
                  </a:cubicBezTo>
                  <a:cubicBezTo>
                    <a:pt x="2952186" y="859168"/>
                    <a:pt x="2952186" y="859168"/>
                    <a:pt x="2949646" y="859168"/>
                  </a:cubicBezTo>
                  <a:lnTo>
                    <a:pt x="2948376" y="859168"/>
                  </a:lnTo>
                  <a:lnTo>
                    <a:pt x="2952186" y="859168"/>
                  </a:lnTo>
                  <a:cubicBezTo>
                    <a:pt x="2958536" y="859168"/>
                    <a:pt x="2958536" y="859168"/>
                    <a:pt x="2958536" y="859168"/>
                  </a:cubicBezTo>
                  <a:cubicBezTo>
                    <a:pt x="2958536" y="859168"/>
                    <a:pt x="2961076" y="859168"/>
                    <a:pt x="2967426" y="859168"/>
                  </a:cubicBezTo>
                  <a:lnTo>
                    <a:pt x="2966156" y="859168"/>
                  </a:lnTo>
                  <a:lnTo>
                    <a:pt x="2963616" y="859168"/>
                  </a:lnTo>
                  <a:cubicBezTo>
                    <a:pt x="2959806" y="859168"/>
                    <a:pt x="2962346" y="859168"/>
                    <a:pt x="2966156" y="859168"/>
                  </a:cubicBezTo>
                  <a:cubicBezTo>
                    <a:pt x="2969966" y="859168"/>
                    <a:pt x="2973776" y="859168"/>
                    <a:pt x="2972506" y="859168"/>
                  </a:cubicBezTo>
                  <a:cubicBezTo>
                    <a:pt x="2971236" y="859168"/>
                    <a:pt x="2971236" y="859168"/>
                    <a:pt x="2969966" y="859168"/>
                  </a:cubicBezTo>
                  <a:lnTo>
                    <a:pt x="2966156" y="859168"/>
                  </a:lnTo>
                  <a:lnTo>
                    <a:pt x="2969966" y="859168"/>
                  </a:lnTo>
                  <a:lnTo>
                    <a:pt x="2969966" y="859168"/>
                  </a:lnTo>
                  <a:lnTo>
                    <a:pt x="2967426" y="859168"/>
                  </a:lnTo>
                  <a:lnTo>
                    <a:pt x="2968696" y="859168"/>
                  </a:lnTo>
                  <a:lnTo>
                    <a:pt x="2963616" y="859168"/>
                  </a:lnTo>
                  <a:lnTo>
                    <a:pt x="2968696" y="859168"/>
                  </a:lnTo>
                  <a:cubicBezTo>
                    <a:pt x="2969966" y="859168"/>
                    <a:pt x="2972506" y="859168"/>
                    <a:pt x="2973776" y="859168"/>
                  </a:cubicBezTo>
                  <a:lnTo>
                    <a:pt x="2969966" y="859168"/>
                  </a:lnTo>
                  <a:cubicBezTo>
                    <a:pt x="2961076" y="859168"/>
                    <a:pt x="2962346" y="859168"/>
                    <a:pt x="2963616" y="859168"/>
                  </a:cubicBezTo>
                  <a:cubicBezTo>
                    <a:pt x="2964886" y="859168"/>
                    <a:pt x="2964886" y="859168"/>
                    <a:pt x="2966156" y="859168"/>
                  </a:cubicBezTo>
                  <a:lnTo>
                    <a:pt x="2961076" y="863600"/>
                  </a:lnTo>
                  <a:cubicBezTo>
                    <a:pt x="2959806" y="867410"/>
                    <a:pt x="2959806" y="869950"/>
                    <a:pt x="2958536" y="873760"/>
                  </a:cubicBezTo>
                  <a:lnTo>
                    <a:pt x="2966156" y="873760"/>
                  </a:lnTo>
                  <a:lnTo>
                    <a:pt x="2966156" y="883920"/>
                  </a:lnTo>
                  <a:lnTo>
                    <a:pt x="2961076" y="883920"/>
                  </a:lnTo>
                  <a:cubicBezTo>
                    <a:pt x="2958536" y="896620"/>
                    <a:pt x="2957266" y="918210"/>
                    <a:pt x="2955996" y="946150"/>
                  </a:cubicBezTo>
                  <a:cubicBezTo>
                    <a:pt x="2954726" y="966470"/>
                    <a:pt x="2954726" y="988060"/>
                    <a:pt x="2952186" y="1013460"/>
                  </a:cubicBezTo>
                  <a:lnTo>
                    <a:pt x="2964886" y="1014730"/>
                  </a:lnTo>
                  <a:cubicBezTo>
                    <a:pt x="2966156" y="1012190"/>
                    <a:pt x="2966156" y="1005840"/>
                    <a:pt x="2967426" y="999490"/>
                  </a:cubicBezTo>
                  <a:lnTo>
                    <a:pt x="2971236" y="999490"/>
                  </a:lnTo>
                  <a:cubicBezTo>
                    <a:pt x="2971236" y="1007110"/>
                    <a:pt x="2972506" y="1016000"/>
                    <a:pt x="2973776" y="1024890"/>
                  </a:cubicBezTo>
                  <a:cubicBezTo>
                    <a:pt x="2968696" y="1031240"/>
                    <a:pt x="2968696" y="1049020"/>
                    <a:pt x="2969966" y="1087120"/>
                  </a:cubicBezTo>
                  <a:lnTo>
                    <a:pt x="2969966" y="1097280"/>
                  </a:lnTo>
                  <a:lnTo>
                    <a:pt x="2961076" y="1094740"/>
                  </a:lnTo>
                  <a:lnTo>
                    <a:pt x="2961076" y="1104900"/>
                  </a:lnTo>
                  <a:cubicBezTo>
                    <a:pt x="2962346" y="1135380"/>
                    <a:pt x="2964886" y="1144270"/>
                    <a:pt x="2967426" y="1155700"/>
                  </a:cubicBezTo>
                  <a:cubicBezTo>
                    <a:pt x="2968696" y="1160780"/>
                    <a:pt x="2969966" y="1167130"/>
                    <a:pt x="2971236" y="1176020"/>
                  </a:cubicBezTo>
                  <a:cubicBezTo>
                    <a:pt x="2969966" y="1223010"/>
                    <a:pt x="2964886" y="1235710"/>
                    <a:pt x="2959806" y="1245870"/>
                  </a:cubicBezTo>
                  <a:lnTo>
                    <a:pt x="2958536" y="1248410"/>
                  </a:lnTo>
                  <a:lnTo>
                    <a:pt x="2958536" y="1250950"/>
                  </a:lnTo>
                  <a:cubicBezTo>
                    <a:pt x="2958536" y="1280160"/>
                    <a:pt x="2958536" y="1283970"/>
                    <a:pt x="2964886" y="1285240"/>
                  </a:cubicBezTo>
                  <a:cubicBezTo>
                    <a:pt x="2967426" y="1285240"/>
                    <a:pt x="2968696" y="1285240"/>
                    <a:pt x="2969966" y="1283970"/>
                  </a:cubicBezTo>
                  <a:lnTo>
                    <a:pt x="2969966" y="1291590"/>
                  </a:lnTo>
                  <a:cubicBezTo>
                    <a:pt x="2967426" y="1357630"/>
                    <a:pt x="2969966" y="1405890"/>
                    <a:pt x="2973776" y="1479550"/>
                  </a:cubicBezTo>
                  <a:lnTo>
                    <a:pt x="2975046" y="1492250"/>
                  </a:lnTo>
                  <a:cubicBezTo>
                    <a:pt x="2968696" y="1492250"/>
                    <a:pt x="2968696" y="1498600"/>
                    <a:pt x="2967426" y="1501140"/>
                  </a:cubicBezTo>
                  <a:lnTo>
                    <a:pt x="2967426" y="1502410"/>
                  </a:lnTo>
                  <a:lnTo>
                    <a:pt x="2971236" y="1527810"/>
                  </a:lnTo>
                  <a:lnTo>
                    <a:pt x="2968696" y="1524000"/>
                  </a:lnTo>
                  <a:lnTo>
                    <a:pt x="2969966" y="1551940"/>
                  </a:lnTo>
                  <a:cubicBezTo>
                    <a:pt x="2971236" y="1568450"/>
                    <a:pt x="2972506" y="1572260"/>
                    <a:pt x="2975046" y="1576070"/>
                  </a:cubicBezTo>
                  <a:cubicBezTo>
                    <a:pt x="2976316" y="1578610"/>
                    <a:pt x="2978856" y="1581150"/>
                    <a:pt x="2980126" y="1611630"/>
                  </a:cubicBezTo>
                  <a:lnTo>
                    <a:pt x="2980126" y="1614170"/>
                  </a:lnTo>
                  <a:cubicBezTo>
                    <a:pt x="2982666" y="1620520"/>
                    <a:pt x="2981396" y="1635760"/>
                    <a:pt x="2980126" y="1645920"/>
                  </a:cubicBezTo>
                  <a:lnTo>
                    <a:pt x="2966156" y="1644650"/>
                  </a:lnTo>
                  <a:lnTo>
                    <a:pt x="2940756" y="1642110"/>
                  </a:lnTo>
                  <a:cubicBezTo>
                    <a:pt x="2920436" y="1640840"/>
                    <a:pt x="2901386" y="1642110"/>
                    <a:pt x="2886146" y="1643380"/>
                  </a:cubicBezTo>
                  <a:lnTo>
                    <a:pt x="2886146" y="1639570"/>
                  </a:lnTo>
                  <a:lnTo>
                    <a:pt x="2881066" y="1637030"/>
                  </a:lnTo>
                  <a:lnTo>
                    <a:pt x="2834076" y="1640840"/>
                  </a:lnTo>
                  <a:cubicBezTo>
                    <a:pt x="2789626" y="1643380"/>
                    <a:pt x="2782006" y="1644650"/>
                    <a:pt x="2736286" y="1649730"/>
                  </a:cubicBezTo>
                  <a:cubicBezTo>
                    <a:pt x="2709616" y="1647190"/>
                    <a:pt x="2682946" y="1645920"/>
                    <a:pt x="2656276" y="1645920"/>
                  </a:cubicBezTo>
                  <a:lnTo>
                    <a:pt x="2642306" y="1645920"/>
                  </a:lnTo>
                  <a:cubicBezTo>
                    <a:pt x="2632146" y="1644650"/>
                    <a:pt x="2619446" y="1643380"/>
                    <a:pt x="2602936" y="1643380"/>
                  </a:cubicBezTo>
                  <a:lnTo>
                    <a:pt x="2602936" y="1645920"/>
                  </a:lnTo>
                  <a:lnTo>
                    <a:pt x="2600396" y="1645920"/>
                  </a:lnTo>
                  <a:cubicBezTo>
                    <a:pt x="2599126" y="1644650"/>
                    <a:pt x="2597856" y="1644650"/>
                    <a:pt x="2596586" y="1643380"/>
                  </a:cubicBezTo>
                  <a:lnTo>
                    <a:pt x="2594046" y="1643380"/>
                  </a:lnTo>
                  <a:cubicBezTo>
                    <a:pt x="2582616" y="1645920"/>
                    <a:pt x="2569916" y="1647190"/>
                    <a:pt x="2554676" y="1648460"/>
                  </a:cubicBezTo>
                  <a:lnTo>
                    <a:pt x="2536896" y="1640840"/>
                  </a:lnTo>
                  <a:lnTo>
                    <a:pt x="2530546" y="1645920"/>
                  </a:lnTo>
                  <a:lnTo>
                    <a:pt x="2414976" y="1640840"/>
                  </a:lnTo>
                  <a:cubicBezTo>
                    <a:pt x="2397196" y="1643380"/>
                    <a:pt x="2379416" y="1644650"/>
                    <a:pt x="2362906" y="1647190"/>
                  </a:cubicBezTo>
                  <a:cubicBezTo>
                    <a:pt x="2337506" y="1647190"/>
                    <a:pt x="2313376" y="1645920"/>
                    <a:pt x="2287976" y="1645920"/>
                  </a:cubicBezTo>
                  <a:lnTo>
                    <a:pt x="2287976" y="1640840"/>
                  </a:lnTo>
                  <a:lnTo>
                    <a:pt x="2237176" y="1644650"/>
                  </a:lnTo>
                  <a:cubicBezTo>
                    <a:pt x="2228286" y="1644650"/>
                    <a:pt x="2220666" y="1644650"/>
                    <a:pt x="2210506" y="1643380"/>
                  </a:cubicBezTo>
                  <a:lnTo>
                    <a:pt x="2210506" y="1642110"/>
                  </a:lnTo>
                  <a:cubicBezTo>
                    <a:pt x="2184060" y="1638300"/>
                    <a:pt x="2156860" y="1637030"/>
                    <a:pt x="2124803" y="1637030"/>
                  </a:cubicBezTo>
                  <a:lnTo>
                    <a:pt x="2102460" y="1637030"/>
                  </a:lnTo>
                  <a:lnTo>
                    <a:pt x="2111203" y="1642110"/>
                  </a:lnTo>
                  <a:cubicBezTo>
                    <a:pt x="2105375" y="1642110"/>
                    <a:pt x="2101489" y="1640840"/>
                    <a:pt x="2096632" y="1640840"/>
                  </a:cubicBezTo>
                  <a:cubicBezTo>
                    <a:pt x="2093718" y="1640840"/>
                    <a:pt x="2090804" y="1639570"/>
                    <a:pt x="2087889" y="1639570"/>
                  </a:cubicBezTo>
                  <a:lnTo>
                    <a:pt x="2085947" y="1639570"/>
                  </a:lnTo>
                  <a:cubicBezTo>
                    <a:pt x="2083032" y="1640840"/>
                    <a:pt x="2079147" y="1642110"/>
                    <a:pt x="2077204" y="1644650"/>
                  </a:cubicBezTo>
                  <a:lnTo>
                    <a:pt x="2077204" y="1643380"/>
                  </a:lnTo>
                  <a:cubicBezTo>
                    <a:pt x="2054861" y="1639570"/>
                    <a:pt x="2039318" y="1640840"/>
                    <a:pt x="2026690" y="1644650"/>
                  </a:cubicBezTo>
                  <a:lnTo>
                    <a:pt x="2024747" y="1644650"/>
                  </a:lnTo>
                  <a:cubicBezTo>
                    <a:pt x="1978119" y="1644650"/>
                    <a:pt x="1925663" y="1644650"/>
                    <a:pt x="1914006" y="1637030"/>
                  </a:cubicBezTo>
                  <a:lnTo>
                    <a:pt x="1912063" y="1637030"/>
                  </a:lnTo>
                  <a:cubicBezTo>
                    <a:pt x="1895549" y="1637030"/>
                    <a:pt x="1890692" y="1637030"/>
                    <a:pt x="1889720" y="1643380"/>
                  </a:cubicBezTo>
                  <a:lnTo>
                    <a:pt x="1881949" y="1643380"/>
                  </a:lnTo>
                  <a:lnTo>
                    <a:pt x="1869320" y="1639570"/>
                  </a:lnTo>
                  <a:lnTo>
                    <a:pt x="1857663" y="1644650"/>
                  </a:lnTo>
                  <a:cubicBezTo>
                    <a:pt x="1851835" y="1644650"/>
                    <a:pt x="1846007" y="1644650"/>
                    <a:pt x="1842121" y="1643380"/>
                  </a:cubicBezTo>
                  <a:lnTo>
                    <a:pt x="1842121" y="1634490"/>
                  </a:lnTo>
                  <a:cubicBezTo>
                    <a:pt x="1817835" y="1631950"/>
                    <a:pt x="1781893" y="1633220"/>
                    <a:pt x="1755665" y="1634490"/>
                  </a:cubicBezTo>
                  <a:cubicBezTo>
                    <a:pt x="1744008" y="1634490"/>
                    <a:pt x="1733322" y="1635760"/>
                    <a:pt x="1727493" y="1635760"/>
                  </a:cubicBezTo>
                  <a:lnTo>
                    <a:pt x="1727493" y="1638300"/>
                  </a:lnTo>
                  <a:lnTo>
                    <a:pt x="1647837" y="1638300"/>
                  </a:lnTo>
                  <a:lnTo>
                    <a:pt x="1647837" y="1635760"/>
                  </a:lnTo>
                  <a:cubicBezTo>
                    <a:pt x="1644923" y="1637030"/>
                    <a:pt x="1642009" y="1637030"/>
                    <a:pt x="1640066" y="1638300"/>
                  </a:cubicBezTo>
                  <a:lnTo>
                    <a:pt x="1613838" y="1638300"/>
                  </a:lnTo>
                  <a:cubicBezTo>
                    <a:pt x="1544867" y="1638300"/>
                    <a:pt x="1472982" y="1638300"/>
                    <a:pt x="1409840" y="1642110"/>
                  </a:cubicBezTo>
                  <a:lnTo>
                    <a:pt x="1405954" y="1642110"/>
                  </a:lnTo>
                  <a:cubicBezTo>
                    <a:pt x="1399155" y="1642110"/>
                    <a:pt x="1393326" y="1643380"/>
                    <a:pt x="1386526" y="1643380"/>
                  </a:cubicBezTo>
                  <a:lnTo>
                    <a:pt x="1353498" y="1645920"/>
                  </a:lnTo>
                  <a:lnTo>
                    <a:pt x="1360298" y="1648460"/>
                  </a:lnTo>
                  <a:lnTo>
                    <a:pt x="1345727" y="1648460"/>
                  </a:lnTo>
                  <a:cubicBezTo>
                    <a:pt x="1340870" y="1644650"/>
                    <a:pt x="1332127" y="1642110"/>
                    <a:pt x="1326298" y="1639570"/>
                  </a:cubicBezTo>
                  <a:lnTo>
                    <a:pt x="1325327" y="1645920"/>
                  </a:lnTo>
                  <a:lnTo>
                    <a:pt x="1324355" y="1640840"/>
                  </a:lnTo>
                  <a:cubicBezTo>
                    <a:pt x="1321441" y="1642110"/>
                    <a:pt x="1302984" y="1640840"/>
                    <a:pt x="1287442" y="1640840"/>
                  </a:cubicBezTo>
                  <a:lnTo>
                    <a:pt x="1242756" y="1640840"/>
                  </a:lnTo>
                  <a:lnTo>
                    <a:pt x="1242756" y="1644650"/>
                  </a:lnTo>
                  <a:cubicBezTo>
                    <a:pt x="1238871" y="1644650"/>
                    <a:pt x="1235957" y="1644650"/>
                    <a:pt x="1232071" y="1645920"/>
                  </a:cubicBezTo>
                  <a:lnTo>
                    <a:pt x="1231099" y="1645920"/>
                  </a:lnTo>
                  <a:cubicBezTo>
                    <a:pt x="1220414" y="1647190"/>
                    <a:pt x="1208757" y="1648460"/>
                    <a:pt x="1195157" y="1649730"/>
                  </a:cubicBezTo>
                  <a:cubicBezTo>
                    <a:pt x="1196128" y="1648460"/>
                    <a:pt x="1196128" y="1647190"/>
                    <a:pt x="1197100" y="1645920"/>
                  </a:cubicBezTo>
                  <a:cubicBezTo>
                    <a:pt x="1198071" y="1639570"/>
                    <a:pt x="1192243" y="1635760"/>
                    <a:pt x="1189328" y="1634490"/>
                  </a:cubicBezTo>
                  <a:lnTo>
                    <a:pt x="1187386" y="1634490"/>
                  </a:lnTo>
                  <a:cubicBezTo>
                    <a:pt x="1161157" y="1633220"/>
                    <a:pt x="1156300" y="1634490"/>
                    <a:pt x="1152415" y="1638300"/>
                  </a:cubicBezTo>
                  <a:cubicBezTo>
                    <a:pt x="1151443" y="1639570"/>
                    <a:pt x="1148529" y="1640840"/>
                    <a:pt x="1127158" y="1639570"/>
                  </a:cubicBezTo>
                  <a:lnTo>
                    <a:pt x="1125215" y="1639570"/>
                  </a:lnTo>
                  <a:cubicBezTo>
                    <a:pt x="1122301" y="1640840"/>
                    <a:pt x="1120358" y="1642110"/>
                    <a:pt x="1119386" y="1643380"/>
                  </a:cubicBezTo>
                  <a:cubicBezTo>
                    <a:pt x="1094130" y="1644650"/>
                    <a:pt x="1085387" y="1645920"/>
                    <a:pt x="1078587" y="1647190"/>
                  </a:cubicBezTo>
                  <a:lnTo>
                    <a:pt x="1054301" y="1644650"/>
                  </a:lnTo>
                  <a:cubicBezTo>
                    <a:pt x="1045559" y="1643380"/>
                    <a:pt x="1040702" y="1643380"/>
                    <a:pt x="1037787" y="1642110"/>
                  </a:cubicBezTo>
                  <a:lnTo>
                    <a:pt x="1037787" y="1633220"/>
                  </a:lnTo>
                  <a:lnTo>
                    <a:pt x="922189" y="1630680"/>
                  </a:lnTo>
                  <a:lnTo>
                    <a:pt x="925103" y="1635760"/>
                  </a:lnTo>
                  <a:cubicBezTo>
                    <a:pt x="917332" y="1637030"/>
                    <a:pt x="901789" y="1639570"/>
                    <a:pt x="891103" y="1639570"/>
                  </a:cubicBezTo>
                  <a:cubicBezTo>
                    <a:pt x="886246" y="1639570"/>
                    <a:pt x="881389" y="1640840"/>
                    <a:pt x="877504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761" y="83820"/>
                    <a:pt x="895960" y="85090"/>
                    <a:pt x="928017" y="85090"/>
                  </a:cubicBezTo>
                  <a:lnTo>
                    <a:pt x="950360" y="85090"/>
                  </a:lnTo>
                  <a:lnTo>
                    <a:pt x="941617" y="80010"/>
                  </a:lnTo>
                  <a:cubicBezTo>
                    <a:pt x="947445" y="80010"/>
                    <a:pt x="951331" y="81280"/>
                    <a:pt x="956188" y="81280"/>
                  </a:cubicBezTo>
                  <a:cubicBezTo>
                    <a:pt x="959103" y="81280"/>
                    <a:pt x="962017" y="82550"/>
                    <a:pt x="964931" y="82550"/>
                  </a:cubicBezTo>
                  <a:lnTo>
                    <a:pt x="966874" y="82550"/>
                  </a:lnTo>
                  <a:cubicBezTo>
                    <a:pt x="969788" y="81280"/>
                    <a:pt x="973674" y="80010"/>
                    <a:pt x="975617" y="77470"/>
                  </a:cubicBezTo>
                  <a:lnTo>
                    <a:pt x="975617" y="78740"/>
                  </a:lnTo>
                  <a:cubicBezTo>
                    <a:pt x="997959" y="83820"/>
                    <a:pt x="1013502" y="82550"/>
                    <a:pt x="1026130" y="78740"/>
                  </a:cubicBezTo>
                  <a:lnTo>
                    <a:pt x="1028073" y="78740"/>
                  </a:lnTo>
                  <a:cubicBezTo>
                    <a:pt x="1074701" y="78740"/>
                    <a:pt x="1127158" y="78740"/>
                    <a:pt x="1138815" y="86360"/>
                  </a:cubicBezTo>
                  <a:lnTo>
                    <a:pt x="1140757" y="86360"/>
                  </a:lnTo>
                  <a:cubicBezTo>
                    <a:pt x="1158243" y="86360"/>
                    <a:pt x="1162129" y="86360"/>
                    <a:pt x="1163100" y="80010"/>
                  </a:cubicBezTo>
                  <a:lnTo>
                    <a:pt x="1170871" y="80010"/>
                  </a:lnTo>
                  <a:lnTo>
                    <a:pt x="1183500" y="83820"/>
                  </a:lnTo>
                  <a:lnTo>
                    <a:pt x="1195157" y="78740"/>
                  </a:lnTo>
                  <a:cubicBezTo>
                    <a:pt x="1200985" y="78740"/>
                    <a:pt x="1206814" y="78740"/>
                    <a:pt x="1210700" y="80010"/>
                  </a:cubicBezTo>
                  <a:lnTo>
                    <a:pt x="1210700" y="88900"/>
                  </a:lnTo>
                  <a:cubicBezTo>
                    <a:pt x="1234985" y="91440"/>
                    <a:pt x="1270927" y="90170"/>
                    <a:pt x="1297156" y="88900"/>
                  </a:cubicBezTo>
                  <a:cubicBezTo>
                    <a:pt x="1308813" y="88900"/>
                    <a:pt x="1319498" y="87630"/>
                    <a:pt x="1325327" y="87630"/>
                  </a:cubicBezTo>
                  <a:lnTo>
                    <a:pt x="1325327" y="85090"/>
                  </a:lnTo>
                  <a:lnTo>
                    <a:pt x="1404983" y="85090"/>
                  </a:lnTo>
                  <a:lnTo>
                    <a:pt x="1404983" y="87630"/>
                  </a:lnTo>
                  <a:cubicBezTo>
                    <a:pt x="1407897" y="86360"/>
                    <a:pt x="1410811" y="86360"/>
                    <a:pt x="1412754" y="85090"/>
                  </a:cubicBezTo>
                  <a:lnTo>
                    <a:pt x="1438983" y="85090"/>
                  </a:lnTo>
                  <a:cubicBezTo>
                    <a:pt x="1507953" y="85090"/>
                    <a:pt x="1579838" y="85090"/>
                    <a:pt x="1642980" y="81280"/>
                  </a:cubicBezTo>
                  <a:lnTo>
                    <a:pt x="1646866" y="81280"/>
                  </a:lnTo>
                  <a:cubicBezTo>
                    <a:pt x="1653666" y="81280"/>
                    <a:pt x="1659494" y="80010"/>
                    <a:pt x="1666294" y="80010"/>
                  </a:cubicBezTo>
                  <a:lnTo>
                    <a:pt x="1699322" y="77470"/>
                  </a:lnTo>
                  <a:lnTo>
                    <a:pt x="1692522" y="74930"/>
                  </a:lnTo>
                  <a:lnTo>
                    <a:pt x="1707094" y="74930"/>
                  </a:lnTo>
                  <a:cubicBezTo>
                    <a:pt x="1711951" y="78740"/>
                    <a:pt x="1720693" y="81280"/>
                    <a:pt x="1726522" y="83820"/>
                  </a:cubicBezTo>
                  <a:lnTo>
                    <a:pt x="1727493" y="77470"/>
                  </a:lnTo>
                  <a:lnTo>
                    <a:pt x="1728465" y="82550"/>
                  </a:lnTo>
                  <a:cubicBezTo>
                    <a:pt x="1731379" y="81280"/>
                    <a:pt x="1749836" y="82550"/>
                    <a:pt x="1765379" y="82550"/>
                  </a:cubicBezTo>
                  <a:lnTo>
                    <a:pt x="1810064" y="82550"/>
                  </a:lnTo>
                  <a:lnTo>
                    <a:pt x="1810064" y="78740"/>
                  </a:lnTo>
                  <a:cubicBezTo>
                    <a:pt x="1813950" y="78740"/>
                    <a:pt x="1816864" y="78740"/>
                    <a:pt x="1820749" y="77470"/>
                  </a:cubicBezTo>
                  <a:lnTo>
                    <a:pt x="1821721" y="77470"/>
                  </a:lnTo>
                  <a:cubicBezTo>
                    <a:pt x="1832406" y="76200"/>
                    <a:pt x="1844064" y="74930"/>
                    <a:pt x="1857663" y="73660"/>
                  </a:cubicBezTo>
                  <a:cubicBezTo>
                    <a:pt x="1856692" y="74930"/>
                    <a:pt x="1856692" y="76200"/>
                    <a:pt x="1855720" y="77470"/>
                  </a:cubicBezTo>
                  <a:cubicBezTo>
                    <a:pt x="1854749" y="83820"/>
                    <a:pt x="1860578" y="87630"/>
                    <a:pt x="1863492" y="88900"/>
                  </a:cubicBezTo>
                  <a:lnTo>
                    <a:pt x="1865435" y="88900"/>
                  </a:lnTo>
                  <a:cubicBezTo>
                    <a:pt x="1891663" y="90170"/>
                    <a:pt x="1896520" y="88900"/>
                    <a:pt x="1900406" y="85090"/>
                  </a:cubicBezTo>
                  <a:cubicBezTo>
                    <a:pt x="1901377" y="83820"/>
                    <a:pt x="1903320" y="82550"/>
                    <a:pt x="1925662" y="83820"/>
                  </a:cubicBezTo>
                  <a:lnTo>
                    <a:pt x="1927605" y="83820"/>
                  </a:lnTo>
                  <a:cubicBezTo>
                    <a:pt x="1930520" y="82550"/>
                    <a:pt x="1932462" y="81280"/>
                    <a:pt x="1933434" y="80010"/>
                  </a:cubicBezTo>
                  <a:cubicBezTo>
                    <a:pt x="1958691" y="78740"/>
                    <a:pt x="1967433" y="77470"/>
                    <a:pt x="1974233" y="76200"/>
                  </a:cubicBezTo>
                  <a:lnTo>
                    <a:pt x="1998519" y="78740"/>
                  </a:lnTo>
                  <a:cubicBezTo>
                    <a:pt x="2007261" y="80010"/>
                    <a:pt x="2012118" y="80010"/>
                    <a:pt x="2015033" y="81280"/>
                  </a:cubicBezTo>
                  <a:lnTo>
                    <a:pt x="2015033" y="90170"/>
                  </a:lnTo>
                  <a:lnTo>
                    <a:pt x="2130632" y="92710"/>
                  </a:lnTo>
                  <a:lnTo>
                    <a:pt x="2126746" y="91440"/>
                  </a:lnTo>
                  <a:cubicBezTo>
                    <a:pt x="2134517" y="90170"/>
                    <a:pt x="2150060" y="87630"/>
                    <a:pt x="2160745" y="87630"/>
                  </a:cubicBezTo>
                  <a:cubicBezTo>
                    <a:pt x="2184060" y="85090"/>
                    <a:pt x="2193774" y="83820"/>
                    <a:pt x="2197806" y="81280"/>
                  </a:cubicBezTo>
                  <a:lnTo>
                    <a:pt x="2207966" y="81280"/>
                  </a:lnTo>
                  <a:lnTo>
                    <a:pt x="2210506" y="85090"/>
                  </a:lnTo>
                  <a:lnTo>
                    <a:pt x="2210506" y="63500"/>
                  </a:lnTo>
                  <a:lnTo>
                    <a:pt x="2213046" y="63500"/>
                  </a:lnTo>
                  <a:lnTo>
                    <a:pt x="2211776" y="85090"/>
                  </a:lnTo>
                  <a:lnTo>
                    <a:pt x="2215585" y="83820"/>
                  </a:lnTo>
                  <a:cubicBezTo>
                    <a:pt x="2221935" y="82550"/>
                    <a:pt x="2247335" y="81280"/>
                    <a:pt x="2274006" y="80010"/>
                  </a:cubicBezTo>
                  <a:lnTo>
                    <a:pt x="2274006" y="85090"/>
                  </a:lnTo>
                  <a:cubicBezTo>
                    <a:pt x="2298135" y="86360"/>
                    <a:pt x="2318456" y="85090"/>
                    <a:pt x="2338776" y="82550"/>
                  </a:cubicBezTo>
                  <a:cubicBezTo>
                    <a:pt x="2365446" y="80010"/>
                    <a:pt x="2392116" y="77470"/>
                    <a:pt x="2428946" y="82550"/>
                  </a:cubicBezTo>
                  <a:cubicBezTo>
                    <a:pt x="2437835" y="82550"/>
                    <a:pt x="2450535" y="85090"/>
                    <a:pt x="2463235" y="86360"/>
                  </a:cubicBezTo>
                  <a:cubicBezTo>
                    <a:pt x="2491176" y="90170"/>
                    <a:pt x="2501335" y="91440"/>
                    <a:pt x="2506416" y="86360"/>
                  </a:cubicBezTo>
                  <a:lnTo>
                    <a:pt x="2507685" y="85090"/>
                  </a:lnTo>
                  <a:cubicBezTo>
                    <a:pt x="2515306" y="85090"/>
                    <a:pt x="2522926" y="85090"/>
                    <a:pt x="2531816" y="83820"/>
                  </a:cubicBezTo>
                  <a:cubicBezTo>
                    <a:pt x="2554676" y="82550"/>
                    <a:pt x="2577535" y="81280"/>
                    <a:pt x="2604206" y="85090"/>
                  </a:cubicBezTo>
                  <a:lnTo>
                    <a:pt x="2606746" y="85090"/>
                  </a:lnTo>
                  <a:cubicBezTo>
                    <a:pt x="2608016" y="85090"/>
                    <a:pt x="2609285" y="85090"/>
                    <a:pt x="2609285" y="83820"/>
                  </a:cubicBezTo>
                  <a:lnTo>
                    <a:pt x="2623256" y="86360"/>
                  </a:lnTo>
                  <a:cubicBezTo>
                    <a:pt x="2635956" y="88900"/>
                    <a:pt x="2658816" y="87630"/>
                    <a:pt x="2679135" y="86360"/>
                  </a:cubicBezTo>
                  <a:cubicBezTo>
                    <a:pt x="2689296" y="86360"/>
                    <a:pt x="2700726" y="85090"/>
                    <a:pt x="2707076" y="85090"/>
                  </a:cubicBezTo>
                  <a:lnTo>
                    <a:pt x="2708346" y="90170"/>
                  </a:lnTo>
                  <a:cubicBezTo>
                    <a:pt x="2729935" y="83820"/>
                    <a:pt x="2756606" y="83820"/>
                    <a:pt x="2787085" y="85090"/>
                  </a:cubicBezTo>
                  <a:cubicBezTo>
                    <a:pt x="2811216" y="86360"/>
                    <a:pt x="2839156" y="86360"/>
                    <a:pt x="2868365" y="83820"/>
                  </a:cubicBezTo>
                  <a:lnTo>
                    <a:pt x="2864556" y="87630"/>
                  </a:lnTo>
                  <a:lnTo>
                    <a:pt x="2887415" y="85090"/>
                  </a:lnTo>
                  <a:cubicBezTo>
                    <a:pt x="2889956" y="85090"/>
                    <a:pt x="2892496" y="85090"/>
                    <a:pt x="2896306" y="83820"/>
                  </a:cubicBezTo>
                  <a:lnTo>
                    <a:pt x="2897576" y="90170"/>
                  </a:lnTo>
                  <a:cubicBezTo>
                    <a:pt x="2914085" y="88900"/>
                    <a:pt x="2930596" y="87630"/>
                    <a:pt x="2952185" y="88900"/>
                  </a:cubicBezTo>
                  <a:lnTo>
                    <a:pt x="2955996" y="88900"/>
                  </a:lnTo>
                  <a:lnTo>
                    <a:pt x="2966156" y="90170"/>
                  </a:lnTo>
                  <a:lnTo>
                    <a:pt x="2966156" y="109220"/>
                  </a:lnTo>
                  <a:lnTo>
                    <a:pt x="2978856" y="109220"/>
                  </a:lnTo>
                  <a:lnTo>
                    <a:pt x="2978856" y="115570"/>
                  </a:lnTo>
                  <a:cubicBezTo>
                    <a:pt x="2977585" y="129540"/>
                    <a:pt x="2976315" y="138430"/>
                    <a:pt x="2973776" y="148590"/>
                  </a:cubicBezTo>
                  <a:lnTo>
                    <a:pt x="2973776" y="151130"/>
                  </a:lnTo>
                  <a:cubicBezTo>
                    <a:pt x="2968696" y="176530"/>
                    <a:pt x="2964885" y="201930"/>
                    <a:pt x="2966156" y="271780"/>
                  </a:cubicBezTo>
                  <a:lnTo>
                    <a:pt x="2969965" y="271780"/>
                  </a:lnTo>
                  <a:cubicBezTo>
                    <a:pt x="2968696" y="293370"/>
                    <a:pt x="2967426" y="311150"/>
                    <a:pt x="2964885" y="321310"/>
                  </a:cubicBezTo>
                  <a:cubicBezTo>
                    <a:pt x="2964885" y="369570"/>
                    <a:pt x="2966156" y="372110"/>
                    <a:pt x="2972506" y="372110"/>
                  </a:cubicBezTo>
                  <a:cubicBezTo>
                    <a:pt x="2972506" y="384810"/>
                    <a:pt x="2973776" y="394970"/>
                    <a:pt x="2976315" y="407670"/>
                  </a:cubicBezTo>
                  <a:cubicBezTo>
                    <a:pt x="2977585" y="417830"/>
                    <a:pt x="2980126" y="429260"/>
                    <a:pt x="2980126" y="443230"/>
                  </a:cubicBezTo>
                  <a:lnTo>
                    <a:pt x="2975046" y="443230"/>
                  </a:lnTo>
                  <a:lnTo>
                    <a:pt x="2975046" y="449580"/>
                  </a:lnTo>
                  <a:cubicBezTo>
                    <a:pt x="2972506" y="513080"/>
                    <a:pt x="2976315" y="520700"/>
                    <a:pt x="2980126" y="528320"/>
                  </a:cubicBezTo>
                  <a:cubicBezTo>
                    <a:pt x="2981396" y="530860"/>
                    <a:pt x="2982665" y="534670"/>
                    <a:pt x="2983935" y="544830"/>
                  </a:cubicBezTo>
                  <a:lnTo>
                    <a:pt x="2975046" y="546100"/>
                  </a:lnTo>
                  <a:close/>
                  <a:moveTo>
                    <a:pt x="2978856" y="756920"/>
                  </a:moveTo>
                  <a:lnTo>
                    <a:pt x="2976315" y="751840"/>
                  </a:lnTo>
                  <a:lnTo>
                    <a:pt x="2977585" y="745490"/>
                  </a:lnTo>
                  <a:cubicBezTo>
                    <a:pt x="2978856" y="750570"/>
                    <a:pt x="2978856" y="754380"/>
                    <a:pt x="2978856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3014415" y="628650"/>
                  </a:moveTo>
                  <a:lnTo>
                    <a:pt x="3014415" y="619760"/>
                  </a:lnTo>
                  <a:cubicBezTo>
                    <a:pt x="3014415" y="623570"/>
                    <a:pt x="3015685" y="626110"/>
                    <a:pt x="3015685" y="628650"/>
                  </a:cubicBezTo>
                  <a:lnTo>
                    <a:pt x="3014415" y="628650"/>
                  </a:lnTo>
                  <a:close/>
                  <a:moveTo>
                    <a:pt x="3043626" y="859168"/>
                  </a:moveTo>
                  <a:lnTo>
                    <a:pt x="3039815" y="859168"/>
                  </a:lnTo>
                  <a:cubicBezTo>
                    <a:pt x="3041085" y="859168"/>
                    <a:pt x="3042356" y="859168"/>
                    <a:pt x="3043626" y="859168"/>
                  </a:cubicBezTo>
                  <a:close/>
                </a:path>
              </a:pathLst>
            </a:custGeom>
            <a:solidFill>
              <a:srgbClr val="AD94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7538B1CD-9BFC-F099-320E-36F69F1C33A6}"/>
              </a:ext>
            </a:extLst>
          </p:cNvPr>
          <p:cNvGrpSpPr/>
          <p:nvPr/>
        </p:nvGrpSpPr>
        <p:grpSpPr>
          <a:xfrm>
            <a:off x="2255243" y="4215430"/>
            <a:ext cx="13975357" cy="3071773"/>
            <a:chOff x="2255243" y="4215430"/>
            <a:chExt cx="13975357" cy="3071773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8C8C714F-B99D-3F2C-0958-82D63B698A09}"/>
                </a:ext>
              </a:extLst>
            </p:cNvPr>
            <p:cNvSpPr/>
            <p:nvPr/>
          </p:nvSpPr>
          <p:spPr>
            <a:xfrm>
              <a:off x="2255243" y="4215430"/>
              <a:ext cx="13975357" cy="30717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0FB72DE-83DF-F403-9D5D-DBB3AEE816CB}"/>
                </a:ext>
              </a:extLst>
            </p:cNvPr>
            <p:cNvSpPr txBox="1"/>
            <p:nvPr/>
          </p:nvSpPr>
          <p:spPr>
            <a:xfrm>
              <a:off x="3357216" y="4814975"/>
              <a:ext cx="11658600" cy="2014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3920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  <a:t>กรมท่า</a:t>
              </a:r>
              <a:r>
                <a:rPr lang="th-TH" sz="3600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  <a:t> เป็นผู้ดูแลเกี่ยวกับการค้าของอาณาจักร โดยแบ่งออกเป็น ๒ ส่วน คือ กรมท่าขวา ซึ่งจะควบคุมการค้าทางด้านตะวันตก เช่น อินเดีย เปอร์เซีย อังกฤษ ชวา และกรมท่าซ้ายจะควบคุม ดูแลการค้าทางด้านตะวันออก เช่น จีน ฮอลันดา หน้าที่หลักของกรมท่า คือ การผูกขาดสินค้า กำหนดชนิดของสินค้าต้องห้ามและเก็บค่าธรรมเนียมการค้า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317E695-FA2D-61EC-BE53-76D071F7BB6A}"/>
              </a:ext>
            </a:extLst>
          </p:cNvPr>
          <p:cNvGrpSpPr/>
          <p:nvPr/>
        </p:nvGrpSpPr>
        <p:grpSpPr>
          <a:xfrm rot="10284092">
            <a:off x="244261" y="58609"/>
            <a:ext cx="4089697" cy="4004149"/>
            <a:chOff x="0" y="0"/>
            <a:chExt cx="5452929" cy="533886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8C9EEF4-6326-CC89-2B1A-23FC105691D0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00398EB-F954-5FE6-2F1A-18066FFA9CA7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CCFB5C2-7C40-9112-ABC0-C8557366D66A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A0B2C707-83D8-A8EE-3B8C-8180D23D4B6B}"/>
              </a:ext>
            </a:extLst>
          </p:cNvPr>
          <p:cNvSpPr txBox="1"/>
          <p:nvPr/>
        </p:nvSpPr>
        <p:spPr>
          <a:xfrm>
            <a:off x="4366351" y="1213471"/>
            <a:ext cx="874004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th-TH" sz="8800" b="1" dirty="0">
                <a:solidFill>
                  <a:srgbClr val="EFEBE0"/>
                </a:solidFill>
                <a:latin typeface="UPCxB" panose="020B0604020202020204" charset="-34"/>
                <a:ea typeface="Sarabun Italics"/>
                <a:cs typeface="UPCxB" panose="020B0604020202020204" charset="-34"/>
                <a:sym typeface="Sarabun Italics"/>
              </a:rPr>
              <a:t>เศรษฐกิจสมัยอยุธยา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D86601E-8866-6912-8A70-B58A6D96D8A2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94A9C-3E7B-5285-FAF6-91559E7B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E5DE3F0F-F0FF-F158-E7DD-D64421667D43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5DEEBFE5-E51A-84FA-D1FC-43B79F2CEAB3}"/>
              </a:ext>
            </a:extLst>
          </p:cNvPr>
          <p:cNvSpPr/>
          <p:nvPr/>
        </p:nvSpPr>
        <p:spPr>
          <a:xfrm>
            <a:off x="10591800" y="5845758"/>
            <a:ext cx="1909329" cy="513132"/>
          </a:xfrm>
          <a:custGeom>
            <a:avLst/>
            <a:gdLst/>
            <a:ahLst/>
            <a:cxnLst/>
            <a:rect l="l" t="t" r="r" b="b"/>
            <a:pathLst>
              <a:path w="8553600" h="2298780">
                <a:moveTo>
                  <a:pt x="0" y="0"/>
                </a:moveTo>
                <a:lnTo>
                  <a:pt x="8553600" y="0"/>
                </a:lnTo>
                <a:lnTo>
                  <a:pt x="8553600" y="2298780"/>
                </a:lnTo>
                <a:lnTo>
                  <a:pt x="0" y="2298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7CD5C5DE-A57A-82E2-59FE-9DFA876BD6FC}"/>
              </a:ext>
            </a:extLst>
          </p:cNvPr>
          <p:cNvSpPr txBox="1"/>
          <p:nvPr/>
        </p:nvSpPr>
        <p:spPr>
          <a:xfrm>
            <a:off x="6290829" y="476788"/>
            <a:ext cx="6210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6000" b="1" dirty="0">
                <a:solidFill>
                  <a:srgbClr val="F1F1F1"/>
                </a:solidFill>
                <a:latin typeface="UPCxB" panose="020B0604020202020204" charset="-34"/>
                <a:cs typeface="UPCxB" panose="020B0604020202020204" charset="-34"/>
              </a:rPr>
              <a:t>สินค้าต้องห้ามสมัยอยุธยา</a:t>
            </a:r>
            <a:endParaRPr lang="th-TH" sz="6000" b="1" i="0" dirty="0">
              <a:solidFill>
                <a:srgbClr val="F1F1F1"/>
              </a:solidFill>
              <a:effectLst/>
              <a:latin typeface="UPCxB" panose="020B0604020202020204" charset="-34"/>
              <a:cs typeface="UPCxB" panose="020B0604020202020204" charset="-34"/>
            </a:endParaRPr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BFCAB0A7-1407-119D-0145-0ECE14A360A7}"/>
              </a:ext>
            </a:extLst>
          </p:cNvPr>
          <p:cNvSpPr/>
          <p:nvPr/>
        </p:nvSpPr>
        <p:spPr>
          <a:xfrm>
            <a:off x="3303903" y="1736224"/>
            <a:ext cx="13335000" cy="8496300"/>
          </a:xfrm>
          <a:custGeom>
            <a:avLst/>
            <a:gdLst/>
            <a:ahLst/>
            <a:cxnLst/>
            <a:rect l="l" t="t" r="r" b="b"/>
            <a:pathLst>
              <a:path w="7631546" h="6048000">
                <a:moveTo>
                  <a:pt x="0" y="0"/>
                </a:moveTo>
                <a:lnTo>
                  <a:pt x="7631546" y="0"/>
                </a:lnTo>
                <a:lnTo>
                  <a:pt x="7631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สื่อออนไลน์ 3" title="สินค้าต้องห้ามสมัยอยุธยา">
            <a:hlinkClick r:id="" action="ppaction://media"/>
            <a:extLst>
              <a:ext uri="{FF2B5EF4-FFF2-40B4-BE49-F238E27FC236}">
                <a16:creationId xmlns:a16="http://schemas.microsoft.com/office/drawing/2014/main" id="{7C027F8C-AD28-A563-9FD0-429782E0E7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657600" y="2045283"/>
            <a:ext cx="11049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9600D-7F49-E3FA-5317-7C595002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กราฟิก 46">
            <a:extLst>
              <a:ext uri="{FF2B5EF4-FFF2-40B4-BE49-F238E27FC236}">
                <a16:creationId xmlns:a16="http://schemas.microsoft.com/office/drawing/2014/main" id="{D6C3D76E-04A0-11A3-0D04-E1208A545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30200" y="7031170"/>
            <a:ext cx="5088411" cy="3255830"/>
          </a:xfrm>
          <a:prstGeom prst="rect">
            <a:avLst/>
          </a:prstGeom>
        </p:spPr>
      </p:pic>
      <p:grpSp>
        <p:nvGrpSpPr>
          <p:cNvPr id="24" name="Group 2">
            <a:extLst>
              <a:ext uri="{FF2B5EF4-FFF2-40B4-BE49-F238E27FC236}">
                <a16:creationId xmlns:a16="http://schemas.microsoft.com/office/drawing/2014/main" id="{3658241D-5429-EBE1-1925-0C8DD28ED809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F7D402F-2370-7FA8-90C9-089B7D1926BF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รูปภาพ 9" descr="รูปภาพประกอบด้วย กลางแจ้ง, ท้องฟ้า, สถานที่สักการะ, อาคา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2C834D4C-2144-B74D-E20F-11288A974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1" r="15149"/>
          <a:stretch/>
        </p:blipFill>
        <p:spPr>
          <a:xfrm>
            <a:off x="-533400" y="-222070"/>
            <a:ext cx="6591300" cy="10626662"/>
          </a:xfrm>
          <a:prstGeom prst="rect">
            <a:avLst/>
          </a:prstGeom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FFFAED6C-B6C7-A0FF-3D11-F9C6628D807D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4DD5896E-3538-B68D-F864-156912A3BD7D}"/>
              </a:ext>
            </a:extLst>
          </p:cNvPr>
          <p:cNvSpPr/>
          <p:nvPr/>
        </p:nvSpPr>
        <p:spPr>
          <a:xfrm>
            <a:off x="-1295400" y="-1982832"/>
            <a:ext cx="9448800" cy="3387261"/>
          </a:xfrm>
          <a:prstGeom prst="roundRect">
            <a:avLst>
              <a:gd name="adj" fmla="val 19122"/>
            </a:avLst>
          </a:prstGeom>
          <a:solidFill>
            <a:srgbClr val="5F1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027A845-085C-0E21-C430-89359A9E778E}"/>
              </a:ext>
            </a:extLst>
          </p:cNvPr>
          <p:cNvGrpSpPr/>
          <p:nvPr/>
        </p:nvGrpSpPr>
        <p:grpSpPr>
          <a:xfrm rot="10284092">
            <a:off x="4999463" y="224617"/>
            <a:ext cx="2750777" cy="2532446"/>
            <a:chOff x="670701" y="763487"/>
            <a:chExt cx="4111524" cy="38118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3CB1DE6-95F7-C7F9-F55F-D6653176D15D}"/>
                </a:ext>
              </a:extLst>
            </p:cNvPr>
            <p:cNvSpPr/>
            <p:nvPr/>
          </p:nvSpPr>
          <p:spPr>
            <a:xfrm rot="17963045">
              <a:off x="820514" y="613674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E74539B-C8CB-AF16-0734-31DE9D67F458}"/>
                </a:ext>
              </a:extLst>
            </p:cNvPr>
            <p:cNvSpPr/>
            <p:nvPr/>
          </p:nvSpPr>
          <p:spPr>
            <a:xfrm>
              <a:off x="1059563" y="1235178"/>
              <a:ext cx="2994553" cy="2915013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6A1657B6-D4ED-8362-D7ED-30F4901EC277}"/>
              </a:ext>
            </a:extLst>
          </p:cNvPr>
          <p:cNvSpPr txBox="1"/>
          <p:nvPr/>
        </p:nvSpPr>
        <p:spPr>
          <a:xfrm>
            <a:off x="3571167" y="947253"/>
            <a:ext cx="5791200" cy="1209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69"/>
              </a:lnSpc>
            </a:pPr>
            <a:r>
              <a:rPr lang="th-TH" sz="11500" b="1" dirty="0">
                <a:solidFill>
                  <a:schemeClr val="bg1"/>
                </a:solidFill>
                <a:latin typeface="UPCxB" panose="020B0604020202020204" charset="-34"/>
                <a:ea typeface="Sarabun Italics"/>
                <a:cs typeface="UPCxB" panose="020B0604020202020204" charset="-34"/>
                <a:sym typeface="Sarabun Italics"/>
              </a:rPr>
              <a:t>สรุป</a:t>
            </a:r>
            <a:endParaRPr lang="en-US" sz="8800" b="1" dirty="0">
              <a:solidFill>
                <a:schemeClr val="bg1"/>
              </a:solidFill>
              <a:latin typeface="UPCxB" panose="020B0604020202020204" charset="-34"/>
              <a:ea typeface="Sarabun Italics"/>
              <a:cs typeface="UPCxB" panose="020B0604020202020204" charset="-34"/>
              <a:sym typeface="Sarabun Italics"/>
            </a:endParaRPr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C92BFE82-70C5-77CD-0DFC-981A7F9E998E}"/>
              </a:ext>
            </a:extLst>
          </p:cNvPr>
          <p:cNvSpPr/>
          <p:nvPr/>
        </p:nvSpPr>
        <p:spPr>
          <a:xfrm>
            <a:off x="6819900" y="3009899"/>
            <a:ext cx="10934700" cy="4648201"/>
          </a:xfrm>
          <a:prstGeom prst="roundRect">
            <a:avLst>
              <a:gd name="adj" fmla="val 8649"/>
            </a:avLst>
          </a:prstGeom>
          <a:solidFill>
            <a:schemeClr val="bg2"/>
          </a:solidFill>
          <a:ln w="38100">
            <a:solidFill>
              <a:srgbClr val="5F1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ตัวเชื่อมต่อ: หักมุม 34">
            <a:extLst>
              <a:ext uri="{FF2B5EF4-FFF2-40B4-BE49-F238E27FC236}">
                <a16:creationId xmlns:a16="http://schemas.microsoft.com/office/drawing/2014/main" id="{5EA19597-F923-68BE-E874-4C6794CB3E8A}"/>
              </a:ext>
            </a:extLst>
          </p:cNvPr>
          <p:cNvCxnSpPr>
            <a:cxnSpLocks/>
            <a:stCxn id="44" idx="2"/>
            <a:endCxn id="37" idx="6"/>
          </p:cNvCxnSpPr>
          <p:nvPr/>
        </p:nvCxnSpPr>
        <p:spPr>
          <a:xfrm rot="10800000" flipV="1">
            <a:off x="5545440" y="4343393"/>
            <a:ext cx="1190457" cy="577368"/>
          </a:xfrm>
          <a:prstGeom prst="bentConnector3">
            <a:avLst>
              <a:gd name="adj1" fmla="val 50000"/>
            </a:avLst>
          </a:prstGeom>
          <a:ln w="38100">
            <a:solidFill>
              <a:srgbClr val="5F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D7F625E2-05A7-93C4-EAAB-21D3A72D0E5C}"/>
              </a:ext>
            </a:extLst>
          </p:cNvPr>
          <p:cNvSpPr/>
          <p:nvPr/>
        </p:nvSpPr>
        <p:spPr>
          <a:xfrm>
            <a:off x="5381318" y="4838700"/>
            <a:ext cx="164121" cy="164121"/>
          </a:xfrm>
          <a:prstGeom prst="ellipse">
            <a:avLst/>
          </a:prstGeom>
          <a:solidFill>
            <a:srgbClr val="5F1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281970F9-0338-90F2-582B-48AD2A0E2AF6}"/>
              </a:ext>
            </a:extLst>
          </p:cNvPr>
          <p:cNvSpPr/>
          <p:nvPr/>
        </p:nvSpPr>
        <p:spPr>
          <a:xfrm>
            <a:off x="6735896" y="4261332"/>
            <a:ext cx="164121" cy="164121"/>
          </a:xfrm>
          <a:prstGeom prst="ellipse">
            <a:avLst/>
          </a:prstGeom>
          <a:solidFill>
            <a:srgbClr val="5F1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3BA8F5C7-F617-F3BA-9344-42A69C4F200E}"/>
              </a:ext>
            </a:extLst>
          </p:cNvPr>
          <p:cNvSpPr txBox="1"/>
          <p:nvPr/>
        </p:nvSpPr>
        <p:spPr>
          <a:xfrm>
            <a:off x="6982660" y="3180776"/>
            <a:ext cx="1049488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UPCxB" panose="020B0604020202020204" charset="-34"/>
                <a:cs typeface="UPCxB" panose="020B0604020202020204" charset="-34"/>
              </a:rPr>
              <a:t>เศรษฐกิจสมัยอยุธยา</a:t>
            </a:r>
          </a:p>
          <a:p>
            <a:pPr algn="thaiDist"/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๒.๑ เกษตรกรรม ความอุดมสมบูรณ์ทางทรัพยากรธรรมชาติ ทำให้สามารถผลิตอาหารสำหรับประชากรได้อย่างเพียงพอ และมีเหลือสำหรับส่งไปขายยังดินแดนต่างๆ </a:t>
            </a:r>
          </a:p>
          <a:p>
            <a:pPr algn="thaiDist"/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๒.๒ การค้าขาย อาณาจักรอยุธยามีบทบาทสำคัญทางด้านการเป็นศูนย์กลางการค้า ประกอบด้วย การค้าขายภายในอาณาจักรทั้งทางบกและทางน้ำ และการค้าระหว่างประเทศซึ่งเจริญรุ่งเรืองมากในพุทธศตวรรษที่ ๒๑</a:t>
            </a:r>
            <a:endParaRPr lang="en-US" sz="3600" dirty="0">
              <a:latin typeface="UPCxB" panose="020B0604020202020204" charset="-34"/>
              <a:cs typeface="UPCxB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5398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66CF4-66E4-6BF0-5E6B-93F76FD9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742EAD9E-452D-5253-515B-64D9D176A468}"/>
              </a:ext>
            </a:extLst>
          </p:cNvPr>
          <p:cNvSpPr/>
          <p:nvPr/>
        </p:nvSpPr>
        <p:spPr>
          <a:xfrm>
            <a:off x="0" y="-4884"/>
            <a:ext cx="18288000" cy="342179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8A428AC-D124-D572-88D6-38E20D718B49}"/>
              </a:ext>
            </a:extLst>
          </p:cNvPr>
          <p:cNvSpPr/>
          <p:nvPr/>
        </p:nvSpPr>
        <p:spPr>
          <a:xfrm>
            <a:off x="19050" y="4530781"/>
            <a:ext cx="11629612" cy="6937592"/>
          </a:xfrm>
          <a:custGeom>
            <a:avLst/>
            <a:gdLst/>
            <a:ahLst/>
            <a:cxnLst/>
            <a:rect l="l" t="t" r="r" b="b"/>
            <a:pathLst>
              <a:path w="11629612" h="6937592">
                <a:moveTo>
                  <a:pt x="0" y="0"/>
                </a:moveTo>
                <a:lnTo>
                  <a:pt x="11629612" y="0"/>
                </a:lnTo>
                <a:lnTo>
                  <a:pt x="11629612" y="6937592"/>
                </a:lnTo>
                <a:lnTo>
                  <a:pt x="0" y="693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t="-9823" b="-9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D0ED32-6E21-CF12-D874-E552F257A25E}"/>
              </a:ext>
            </a:extLst>
          </p:cNvPr>
          <p:cNvSpPr/>
          <p:nvPr/>
        </p:nvSpPr>
        <p:spPr>
          <a:xfrm rot="1068124">
            <a:off x="15407121" y="1462191"/>
            <a:ext cx="4193275" cy="420471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6"/>
                </a:lnTo>
                <a:lnTo>
                  <a:pt x="0" y="2661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EBF6C45-C2E0-181F-31A3-E943DCFC78C9}"/>
              </a:ext>
            </a:extLst>
          </p:cNvPr>
          <p:cNvSpPr/>
          <p:nvPr/>
        </p:nvSpPr>
        <p:spPr>
          <a:xfrm>
            <a:off x="9409060" y="3642082"/>
            <a:ext cx="8859890" cy="6644918"/>
          </a:xfrm>
          <a:custGeom>
            <a:avLst/>
            <a:gdLst/>
            <a:ahLst/>
            <a:cxnLst/>
            <a:rect l="l" t="t" r="r" b="b"/>
            <a:pathLst>
              <a:path w="7138448" h="5353836">
                <a:moveTo>
                  <a:pt x="0" y="0"/>
                </a:moveTo>
                <a:lnTo>
                  <a:pt x="7138448" y="0"/>
                </a:lnTo>
                <a:lnTo>
                  <a:pt x="7138448" y="5353836"/>
                </a:lnTo>
                <a:lnTo>
                  <a:pt x="0" y="5353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8CE069F-53AC-DD75-8EAF-B663CF083DBC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กราฟิก 20">
            <a:extLst>
              <a:ext uri="{FF2B5EF4-FFF2-40B4-BE49-F238E27FC236}">
                <a16:creationId xmlns:a16="http://schemas.microsoft.com/office/drawing/2014/main" id="{8057505F-2900-3FF9-3600-8AB7478AC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7751" y="-42900"/>
            <a:ext cx="3547936" cy="5353835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CDD165D9-8F06-08A5-D812-A086C3B103EA}"/>
              </a:ext>
            </a:extLst>
          </p:cNvPr>
          <p:cNvSpPr/>
          <p:nvPr/>
        </p:nvSpPr>
        <p:spPr>
          <a:xfrm>
            <a:off x="457200" y="2095500"/>
            <a:ext cx="2590312" cy="2990259"/>
          </a:xfrm>
          <a:custGeom>
            <a:avLst/>
            <a:gdLst/>
            <a:ahLst/>
            <a:cxnLst/>
            <a:rect l="l" t="t" r="r" b="b"/>
            <a:pathLst>
              <a:path w="1565130" h="1806788">
                <a:moveTo>
                  <a:pt x="0" y="0"/>
                </a:moveTo>
                <a:lnTo>
                  <a:pt x="1565131" y="0"/>
                </a:lnTo>
                <a:lnTo>
                  <a:pt x="1565131" y="1806788"/>
                </a:lnTo>
                <a:lnTo>
                  <a:pt x="0" y="180678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>
              <a:alphaModFix amt="8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DE80A36-FA85-E9E7-E097-ABD3AA3AE9D4}"/>
              </a:ext>
            </a:extLst>
          </p:cNvPr>
          <p:cNvSpPr txBox="1"/>
          <p:nvPr/>
        </p:nvSpPr>
        <p:spPr>
          <a:xfrm>
            <a:off x="14186" y="404227"/>
            <a:ext cx="39077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แผนการจัด</a:t>
            </a:r>
          </a:p>
          <a:p>
            <a:pPr algn="ctr"/>
            <a:r>
              <a:rPr lang="th-TH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การเรียนรู้ที่</a:t>
            </a:r>
            <a:endParaRPr lang="en-US" sz="6000" b="1" dirty="0">
              <a:solidFill>
                <a:schemeClr val="bg1"/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8283B37-C330-CB9E-58AB-C5B86217B0EE}"/>
              </a:ext>
            </a:extLst>
          </p:cNvPr>
          <p:cNvSpPr txBox="1"/>
          <p:nvPr/>
        </p:nvSpPr>
        <p:spPr>
          <a:xfrm>
            <a:off x="-206028" y="739843"/>
            <a:ext cx="3907732" cy="441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8700" b="1" kern="0" spc="-2000" dirty="0">
                <a:solidFill>
                  <a:schemeClr val="bg1">
                    <a:lumMod val="9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๒๒</a:t>
            </a:r>
            <a:endParaRPr lang="en-US" sz="28700" b="1" kern="0" spc="-2000" dirty="0">
              <a:solidFill>
                <a:schemeClr val="bg1">
                  <a:lumMod val="95000"/>
                </a:schemeClr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8E36B1B2-6F39-D279-10C0-D1F82FFE0488}"/>
              </a:ext>
            </a:extLst>
          </p:cNvPr>
          <p:cNvGrpSpPr/>
          <p:nvPr/>
        </p:nvGrpSpPr>
        <p:grpSpPr>
          <a:xfrm>
            <a:off x="202533" y="5531982"/>
            <a:ext cx="8708744" cy="3802517"/>
            <a:chOff x="177751" y="7419878"/>
            <a:chExt cx="8708744" cy="3802517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1197376-DFC6-2E60-29CF-B96C840BB316}"/>
                </a:ext>
              </a:extLst>
            </p:cNvPr>
            <p:cNvGrpSpPr/>
            <p:nvPr/>
          </p:nvGrpSpPr>
          <p:grpSpPr>
            <a:xfrm>
              <a:off x="177751" y="7756379"/>
              <a:ext cx="8708744" cy="3466016"/>
              <a:chOff x="3616993" y="4503608"/>
              <a:chExt cx="8708744" cy="3466016"/>
            </a:xfrm>
          </p:grpSpPr>
          <p:sp>
            <p:nvSpPr>
              <p:cNvPr id="9" name="สี่เหลี่ยมผืนผ้า: มุมมน 8">
                <a:extLst>
                  <a:ext uri="{FF2B5EF4-FFF2-40B4-BE49-F238E27FC236}">
                    <a16:creationId xmlns:a16="http://schemas.microsoft.com/office/drawing/2014/main" id="{498BC479-E150-E1A0-2FA9-E73D18B2C53F}"/>
                  </a:ext>
                </a:extLst>
              </p:cNvPr>
              <p:cNvSpPr/>
              <p:nvPr/>
            </p:nvSpPr>
            <p:spPr>
              <a:xfrm>
                <a:off x="3755833" y="4838699"/>
                <a:ext cx="8569904" cy="3130925"/>
              </a:xfrm>
              <a:prstGeom prst="roundRect">
                <a:avLst>
                  <a:gd name="adj" fmla="val 15451"/>
                </a:avLst>
              </a:prstGeom>
              <a:solidFill>
                <a:srgbClr val="E9E3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  <p:sp>
            <p:nvSpPr>
              <p:cNvPr id="12" name="สี่เหลี่ยมผืนผ้า: มุมมน 11">
                <a:extLst>
                  <a:ext uri="{FF2B5EF4-FFF2-40B4-BE49-F238E27FC236}">
                    <a16:creationId xmlns:a16="http://schemas.microsoft.com/office/drawing/2014/main" id="{195E98FE-2D2A-CE7E-DED6-9E56E05FDC21}"/>
                  </a:ext>
                </a:extLst>
              </p:cNvPr>
              <p:cNvSpPr/>
              <p:nvPr/>
            </p:nvSpPr>
            <p:spPr>
              <a:xfrm>
                <a:off x="3755834" y="4503608"/>
                <a:ext cx="3054096" cy="7583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95995F2E-17D9-CECE-715E-39F9BC36D069}"/>
                  </a:ext>
                </a:extLst>
              </p:cNvPr>
              <p:cNvSpPr txBox="1"/>
              <p:nvPr/>
            </p:nvSpPr>
            <p:spPr>
              <a:xfrm>
                <a:off x="3616993" y="4621046"/>
                <a:ext cx="3509674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th-TH" sz="4000" b="1" dirty="0">
                    <a:solidFill>
                      <a:schemeClr val="accent2">
                        <a:lumMod val="5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ตัวชี้วัดปลายทาง </a:t>
                </a:r>
                <a:endParaRPr lang="en-US" sz="4000" b="1" dirty="0">
                  <a:solidFill>
                    <a:schemeClr val="accent2">
                      <a:lumMod val="50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endParaRPr>
              </a:p>
            </p:txBody>
          </p:sp>
        </p:grpSp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835F1B79-910C-62D8-9DB2-8AD59BEAF343}"/>
                </a:ext>
              </a:extLst>
            </p:cNvPr>
            <p:cNvGrpSpPr/>
            <p:nvPr/>
          </p:nvGrpSpPr>
          <p:grpSpPr>
            <a:xfrm>
              <a:off x="562889" y="8489370"/>
              <a:ext cx="7641929" cy="984885"/>
              <a:chOff x="482514" y="6542063"/>
              <a:chExt cx="7641929" cy="984885"/>
            </a:xfrm>
          </p:grpSpPr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55326151-C2E9-1DAE-8C27-A78787311571}"/>
                  </a:ext>
                </a:extLst>
              </p:cNvPr>
              <p:cNvSpPr txBox="1"/>
              <p:nvPr/>
            </p:nvSpPr>
            <p:spPr>
              <a:xfrm>
                <a:off x="482514" y="6547273"/>
                <a:ext cx="1676400" cy="4924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tabLst>
                    <a:tab pos="463550" algn="l"/>
                  </a:tabLst>
                </a:pPr>
                <a:r>
                  <a:rPr lang="th-TH" sz="3200" dirty="0">
                    <a:latin typeface="UPCxB" panose="02000000000000000000" pitchFamily="2" charset="-34"/>
                    <a:ea typeface="Sarabun"/>
                    <a:cs typeface="UPCxB" panose="02000000000000000000" pitchFamily="2" charset="-34"/>
                    <a:sym typeface="Sarabun"/>
                  </a:rPr>
                  <a:t>ส ๔.๓ ม.๒/๑</a:t>
                </a: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3D6002D-4624-9C77-DD6E-8DD46CA629B4}"/>
                  </a:ext>
                </a:extLst>
              </p:cNvPr>
              <p:cNvSpPr txBox="1"/>
              <p:nvPr/>
            </p:nvSpPr>
            <p:spPr>
              <a:xfrm>
                <a:off x="2318381" y="6542063"/>
                <a:ext cx="5806062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thaiDist">
                  <a:tabLst>
                    <a:tab pos="463550" algn="l"/>
                  </a:tabLst>
                </a:pPr>
                <a:r>
                  <a:rPr lang="th-TH" sz="3200" spc="-30" dirty="0">
                    <a:latin typeface="UPCxB" panose="02000000000000000000" pitchFamily="2" charset="-34"/>
                    <a:ea typeface="Sarabun"/>
                    <a:cs typeface="UPCxB" panose="02000000000000000000" pitchFamily="2" charset="-34"/>
                    <a:sym typeface="Sarabun"/>
                  </a:rPr>
                  <a:t>วิเคราะห์พัฒนาการของอาณาจักรอยุธยาและธนบุรี</a:t>
                </a:r>
              </a:p>
              <a:p>
                <a:pPr algn="thaiDist">
                  <a:tabLst>
                    <a:tab pos="463550" algn="l"/>
                  </a:tabLst>
                </a:pPr>
                <a:r>
                  <a:rPr lang="th-TH" sz="3200" spc="-30" dirty="0">
                    <a:latin typeface="UPCxB" panose="02000000000000000000" pitchFamily="2" charset="-34"/>
                    <a:ea typeface="Sarabun"/>
                    <a:cs typeface="UPCxB" panose="02000000000000000000" pitchFamily="2" charset="-34"/>
                    <a:sym typeface="Sarabun"/>
                  </a:rPr>
                  <a:t>ในด้านต่าง ๆ</a:t>
                </a:r>
              </a:p>
            </p:txBody>
          </p:sp>
        </p:grpSp>
        <p:pic>
          <p:nvPicPr>
            <p:cNvPr id="32" name="กราฟิก 31">
              <a:extLst>
                <a:ext uri="{FF2B5EF4-FFF2-40B4-BE49-F238E27FC236}">
                  <a16:creationId xmlns:a16="http://schemas.microsoft.com/office/drawing/2014/main" id="{B69064F5-B8F3-7DA8-4DE8-E2BFA877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807174">
              <a:off x="2990399" y="7616432"/>
              <a:ext cx="760578" cy="367470"/>
            </a:xfrm>
            <a:prstGeom prst="rect">
              <a:avLst/>
            </a:prstGeom>
          </p:spPr>
        </p:pic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A8F0C896-ED66-D408-FABB-0945C9DFD6B7}"/>
              </a:ext>
            </a:extLst>
          </p:cNvPr>
          <p:cNvGrpSpPr/>
          <p:nvPr/>
        </p:nvGrpSpPr>
        <p:grpSpPr>
          <a:xfrm>
            <a:off x="9243889" y="5232126"/>
            <a:ext cx="5509669" cy="2377579"/>
            <a:chOff x="9243889" y="5078884"/>
            <a:chExt cx="5509669" cy="2377579"/>
          </a:xfrm>
        </p:grpSpPr>
        <p:sp>
          <p:nvSpPr>
            <p:cNvPr id="39" name="สี่เหลี่ยมผืนผ้า: มุมมน 38">
              <a:extLst>
                <a:ext uri="{FF2B5EF4-FFF2-40B4-BE49-F238E27FC236}">
                  <a16:creationId xmlns:a16="http://schemas.microsoft.com/office/drawing/2014/main" id="{924EE2AB-43AA-87CF-5FF2-15369B8703E3}"/>
                </a:ext>
              </a:extLst>
            </p:cNvPr>
            <p:cNvSpPr/>
            <p:nvPr/>
          </p:nvSpPr>
          <p:spPr>
            <a:xfrm>
              <a:off x="9437669" y="5538581"/>
              <a:ext cx="5315889" cy="1917882"/>
            </a:xfrm>
            <a:prstGeom prst="roundRect">
              <a:avLst>
                <a:gd name="adj" fmla="val 985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34" name="สี่เหลี่ยมผืนผ้า: มุมมน 33">
              <a:extLst>
                <a:ext uri="{FF2B5EF4-FFF2-40B4-BE49-F238E27FC236}">
                  <a16:creationId xmlns:a16="http://schemas.microsoft.com/office/drawing/2014/main" id="{5F4E91E0-A0EB-B59F-12BE-3F5885125188}"/>
                </a:ext>
              </a:extLst>
            </p:cNvPr>
            <p:cNvSpPr/>
            <p:nvPr/>
          </p:nvSpPr>
          <p:spPr>
            <a:xfrm>
              <a:off x="9453952" y="5310935"/>
              <a:ext cx="3196163" cy="7583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9A9FF143-AF0E-ACF5-D7CC-EE08E1CB0362}"/>
                </a:ext>
              </a:extLst>
            </p:cNvPr>
            <p:cNvSpPr txBox="1"/>
            <p:nvPr/>
          </p:nvSpPr>
          <p:spPr>
            <a:xfrm>
              <a:off x="9243889" y="5343732"/>
              <a:ext cx="350967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tx2">
                      <a:lumMod val="75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สาระการเรียนรู้</a:t>
              </a:r>
              <a:endParaRPr lang="en-US" sz="4000" b="1" dirty="0">
                <a:solidFill>
                  <a:schemeClr val="tx2">
                    <a:lumMod val="7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pic>
          <p:nvPicPr>
            <p:cNvPr id="41" name="กราฟิก 40">
              <a:extLst>
                <a:ext uri="{FF2B5EF4-FFF2-40B4-BE49-F238E27FC236}">
                  <a16:creationId xmlns:a16="http://schemas.microsoft.com/office/drawing/2014/main" id="{57EC1E58-CE4C-F5BD-EDCB-F92AA765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325859" y="5078884"/>
              <a:ext cx="592211" cy="1017863"/>
            </a:xfrm>
            <a:prstGeom prst="rect">
              <a:avLst/>
            </a:prstGeom>
          </p:spPr>
        </p:pic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28781BAB-3524-90C4-205A-B675C2C9CE3A}"/>
                </a:ext>
              </a:extLst>
            </p:cNvPr>
            <p:cNvSpPr txBox="1"/>
            <p:nvPr/>
          </p:nvSpPr>
          <p:spPr>
            <a:xfrm>
              <a:off x="9679243" y="6337387"/>
              <a:ext cx="4819240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tabLst>
                  <a:tab pos="463550" algn="l"/>
                </a:tabLst>
              </a:pPr>
              <a:r>
                <a:rPr lang="th-TH" sz="3200" dirty="0"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เกษตรกรรมและการค้าขายสมัยอยุธยา</a:t>
              </a:r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29A6B98D-D3B4-86E4-A684-2D6427CE3131}"/>
              </a:ext>
            </a:extLst>
          </p:cNvPr>
          <p:cNvSpPr txBox="1"/>
          <p:nvPr/>
        </p:nvSpPr>
        <p:spPr>
          <a:xfrm>
            <a:off x="3759311" y="589067"/>
            <a:ext cx="12601770" cy="2360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th-TH" sz="96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เกษตรกรรมและ</a:t>
            </a:r>
          </a:p>
          <a:p>
            <a:pPr algn="ctr">
              <a:lnSpc>
                <a:spcPts val="9239"/>
              </a:lnSpc>
            </a:pPr>
            <a:r>
              <a:rPr lang="th-TH" sz="96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การค้าขายสมัยอยุธยา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UPCxB" panose="020B0604020202020204" charset="-34"/>
              <a:ea typeface="Nirmala Text" panose="020B0502040204020203" pitchFamily="34" charset="0"/>
              <a:cs typeface="UPCxB" panose="020B0604020202020204" charset="-34"/>
              <a:sym typeface="Sarabun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6A6C5CB-E2E6-E735-3CEF-B2A71474180B}"/>
              </a:ext>
            </a:extLst>
          </p:cNvPr>
          <p:cNvSpPr txBox="1"/>
          <p:nvPr/>
        </p:nvSpPr>
        <p:spPr>
          <a:xfrm>
            <a:off x="587671" y="7673620"/>
            <a:ext cx="16764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tabLst>
                <a:tab pos="463550" algn="l"/>
              </a:tabLst>
            </a:pPr>
            <a:r>
              <a:rPr lang="th-TH" sz="3200" dirty="0">
                <a:latin typeface="UPCxB" panose="02000000000000000000" pitchFamily="2" charset="-34"/>
                <a:ea typeface="Sarabun"/>
                <a:cs typeface="UPCxB" panose="02000000000000000000" pitchFamily="2" charset="-34"/>
                <a:sym typeface="Sarabun"/>
              </a:rPr>
              <a:t>ส ๔.๓ ม.๒/๒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8B7A30C3-278E-BE6A-E6D1-D661154EA250}"/>
              </a:ext>
            </a:extLst>
          </p:cNvPr>
          <p:cNvSpPr txBox="1"/>
          <p:nvPr/>
        </p:nvSpPr>
        <p:spPr>
          <a:xfrm>
            <a:off x="2423538" y="7668410"/>
            <a:ext cx="552390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tabLst>
                <a:tab pos="463550" algn="l"/>
              </a:tabLst>
            </a:pPr>
            <a:r>
              <a:rPr lang="th-TH" sz="3200" spc="-30" dirty="0">
                <a:latin typeface="UPCxB" panose="02000000000000000000" pitchFamily="2" charset="-34"/>
                <a:ea typeface="Sarabun"/>
                <a:cs typeface="UPCxB" panose="02000000000000000000" pitchFamily="2" charset="-34"/>
                <a:sym typeface="Sarabun"/>
              </a:rPr>
              <a:t>วิเคราะห์ปัจจัยที่ส่งผลต่อความมั่นคงและความเจริญรุ่งเรืองของอาณาจักรอยุธยา</a:t>
            </a:r>
          </a:p>
        </p:txBody>
      </p:sp>
    </p:spTree>
    <p:extLst>
      <p:ext uri="{BB962C8B-B14F-4D97-AF65-F5344CB8AC3E}">
        <p14:creationId xmlns:p14="http://schemas.microsoft.com/office/powerpoint/2010/main" val="211544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AD2954C-FFBF-7552-38D7-63989952CBCD}"/>
              </a:ext>
            </a:extLst>
          </p:cNvPr>
          <p:cNvSpPr/>
          <p:nvPr/>
        </p:nvSpPr>
        <p:spPr>
          <a:xfrm rot="21074284">
            <a:off x="322868" y="8762688"/>
            <a:ext cx="18288000" cy="163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D4EB923-7202-6A1E-BF16-8EDB5BADE5F2}"/>
              </a:ext>
            </a:extLst>
          </p:cNvPr>
          <p:cNvSpPr/>
          <p:nvPr/>
        </p:nvSpPr>
        <p:spPr>
          <a:xfrm>
            <a:off x="0" y="8946458"/>
            <a:ext cx="18288000" cy="163830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FE15EE44-8E9F-FCB5-FA87-FDB13630177C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กราฟิก 12">
            <a:extLst>
              <a:ext uri="{FF2B5EF4-FFF2-40B4-BE49-F238E27FC236}">
                <a16:creationId xmlns:a16="http://schemas.microsoft.com/office/drawing/2014/main" id="{9DDE0A71-C677-EAD8-D852-027565C08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2700" y="294509"/>
            <a:ext cx="7468474" cy="10287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A7C80AB-B4DF-AC85-8236-ABF18A882F96}"/>
              </a:ext>
            </a:extLst>
          </p:cNvPr>
          <p:cNvSpPr txBox="1"/>
          <p:nvPr/>
        </p:nvSpPr>
        <p:spPr>
          <a:xfrm>
            <a:off x="837219" y="6889996"/>
            <a:ext cx="91830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latin typeface="UPCxB" panose="020B0604020202020204" charset="-34"/>
                <a:cs typeface="UPCxB" panose="020B0604020202020204" charset="-34"/>
              </a:rPr>
              <a:t>เป็นพืชเศรษฐกิจที่สำคัญ อาณาจักรอยุธยาผลิตผลผลิตทางการเกษตรเพื่อใช้เลี้ยงประชาชนในอาณาจักรและใช้ค้าขายกับต่างประเทศ เพื่อสร้างรายได้กับอาณาจักร</a:t>
            </a:r>
            <a:endParaRPr lang="en-US" sz="3200" dirty="0">
              <a:latin typeface="UPCxB" panose="020B0604020202020204" charset="-34"/>
              <a:cs typeface="UPCxB" panose="020B060402020202020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601496D4-73AE-D968-F434-F68830DF7DC9}"/>
              </a:ext>
            </a:extLst>
          </p:cNvPr>
          <p:cNvGrpSpPr/>
          <p:nvPr/>
        </p:nvGrpSpPr>
        <p:grpSpPr>
          <a:xfrm>
            <a:off x="166483" y="571499"/>
            <a:ext cx="9587117" cy="5608281"/>
            <a:chOff x="166483" y="571499"/>
            <a:chExt cx="9587117" cy="5608281"/>
          </a:xfrm>
        </p:grpSpPr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id="{DBE649D0-70AB-0724-40A2-C34A20CE4281}"/>
                </a:ext>
              </a:extLst>
            </p:cNvPr>
            <p:cNvGrpSpPr/>
            <p:nvPr/>
          </p:nvGrpSpPr>
          <p:grpSpPr>
            <a:xfrm>
              <a:off x="166483" y="571499"/>
              <a:ext cx="9587117" cy="5608281"/>
              <a:chOff x="166483" y="571499"/>
              <a:chExt cx="9587117" cy="5608281"/>
            </a:xfrm>
          </p:grpSpPr>
          <p:sp>
            <p:nvSpPr>
              <p:cNvPr id="10" name="คำบรรยายภาพ: สี่เหลี่ยมมุมมน 9">
                <a:extLst>
                  <a:ext uri="{FF2B5EF4-FFF2-40B4-BE49-F238E27FC236}">
                    <a16:creationId xmlns:a16="http://schemas.microsoft.com/office/drawing/2014/main" id="{0F11D433-202B-6027-D495-8AD3DE52771A}"/>
                  </a:ext>
                </a:extLst>
              </p:cNvPr>
              <p:cNvSpPr/>
              <p:nvPr/>
            </p:nvSpPr>
            <p:spPr>
              <a:xfrm>
                <a:off x="457200" y="571499"/>
                <a:ext cx="9296400" cy="5608281"/>
              </a:xfrm>
              <a:prstGeom prst="wedgeRoundRectCallout">
                <a:avLst>
                  <a:gd name="adj1" fmla="val 56703"/>
                  <a:gd name="adj2" fmla="val 35777"/>
                  <a:gd name="adj3" fmla="val 16667"/>
                </a:avLst>
              </a:prstGeom>
              <a:solidFill>
                <a:srgbClr val="5F1A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F8D838-DD33-7734-3B99-CB7D6609A079}"/>
                  </a:ext>
                </a:extLst>
              </p:cNvPr>
              <p:cNvSpPr txBox="1"/>
              <p:nvPr/>
            </p:nvSpPr>
            <p:spPr>
              <a:xfrm>
                <a:off x="166483" y="865915"/>
                <a:ext cx="9587117" cy="249299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857250" algn="ctr"/>
                <a:r>
                  <a:rPr lang="th-TH" sz="5400" b="1" dirty="0">
                    <a:solidFill>
                      <a:schemeClr val="bg1"/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จากภาพ</a:t>
                </a:r>
              </a:p>
              <a:p>
                <a:pPr marL="857250" algn="ctr"/>
                <a:r>
                  <a:rPr lang="th-TH" sz="5400" b="1" dirty="0">
                    <a:solidFill>
                      <a:schemeClr val="bg1"/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สินค้าเหล่านี้มีบทบาทในเศรษฐกิจ</a:t>
                </a:r>
              </a:p>
              <a:p>
                <a:pPr marL="857250" algn="ctr"/>
                <a:r>
                  <a:rPr lang="th-TH" sz="5400" b="1" dirty="0">
                    <a:solidFill>
                      <a:schemeClr val="bg1"/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ของอาณาจักรอยุธยาอย่างไร</a:t>
                </a:r>
                <a:endParaRPr lang="en-US" sz="5400" b="1" dirty="0">
                  <a:solidFill>
                    <a:schemeClr val="bg1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endParaRPr>
              </a:p>
            </p:txBody>
          </p:sp>
        </p:grpSp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18245F80-EA2C-DC5C-A300-D5905C7881DB}"/>
                </a:ext>
              </a:extLst>
            </p:cNvPr>
            <p:cNvSpPr/>
            <p:nvPr/>
          </p:nvSpPr>
          <p:spPr>
            <a:xfrm>
              <a:off x="1722365" y="3507569"/>
              <a:ext cx="3325885" cy="2523547"/>
            </a:xfrm>
            <a:custGeom>
              <a:avLst/>
              <a:gdLst/>
              <a:ahLst/>
              <a:cxnLst/>
              <a:rect l="l" t="t" r="r" b="b"/>
              <a:pathLst>
                <a:path w="2036692" h="1527519">
                  <a:moveTo>
                    <a:pt x="0" y="0"/>
                  </a:moveTo>
                  <a:lnTo>
                    <a:pt x="2036692" y="0"/>
                  </a:lnTo>
                  <a:lnTo>
                    <a:pt x="2036692" y="1527519"/>
                  </a:lnTo>
                  <a:lnTo>
                    <a:pt x="0" y="1527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00B2FA3-ECED-445D-DAAA-762C32E79CD7}"/>
                </a:ext>
              </a:extLst>
            </p:cNvPr>
            <p:cNvSpPr/>
            <p:nvPr/>
          </p:nvSpPr>
          <p:spPr>
            <a:xfrm>
              <a:off x="5338967" y="3375639"/>
              <a:ext cx="3556152" cy="2440140"/>
            </a:xfrm>
            <a:custGeom>
              <a:avLst/>
              <a:gdLst/>
              <a:ahLst/>
              <a:cxnLst/>
              <a:rect l="l" t="t" r="r" b="b"/>
              <a:pathLst>
                <a:path w="1837151" h="1226299">
                  <a:moveTo>
                    <a:pt x="0" y="0"/>
                  </a:moveTo>
                  <a:lnTo>
                    <a:pt x="1837151" y="0"/>
                  </a:lnTo>
                  <a:lnTo>
                    <a:pt x="1837151" y="1226299"/>
                  </a:lnTo>
                  <a:lnTo>
                    <a:pt x="0" y="1226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323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F2F5B-D9AB-C5BF-50E8-6609DD077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C412E2-DF91-C541-FD78-0C14385493D3}"/>
              </a:ext>
            </a:extLst>
          </p:cNvPr>
          <p:cNvGrpSpPr/>
          <p:nvPr/>
        </p:nvGrpSpPr>
        <p:grpSpPr>
          <a:xfrm>
            <a:off x="-304800" y="-266700"/>
            <a:ext cx="18792524" cy="10820400"/>
            <a:chOff x="0" y="0"/>
            <a:chExt cx="3052516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66C327-13FC-50FB-2E24-CDA8CEA3283B}"/>
                </a:ext>
              </a:extLst>
            </p:cNvPr>
            <p:cNvSpPr/>
            <p:nvPr/>
          </p:nvSpPr>
          <p:spPr>
            <a:xfrm>
              <a:off x="0" y="-2540"/>
              <a:ext cx="3052516" cy="1719580"/>
            </a:xfrm>
            <a:custGeom>
              <a:avLst/>
              <a:gdLst/>
              <a:ahLst/>
              <a:cxnLst/>
              <a:rect l="l" t="t" r="r" b="b"/>
              <a:pathLst>
                <a:path w="3052516" h="1719580">
                  <a:moveTo>
                    <a:pt x="3049976" y="859168"/>
                  </a:moveTo>
                  <a:lnTo>
                    <a:pt x="3052516" y="859168"/>
                  </a:lnTo>
                  <a:lnTo>
                    <a:pt x="3046166" y="859168"/>
                  </a:lnTo>
                  <a:lnTo>
                    <a:pt x="3046166" y="859168"/>
                  </a:lnTo>
                  <a:cubicBezTo>
                    <a:pt x="3046166" y="859168"/>
                    <a:pt x="3044896" y="859168"/>
                    <a:pt x="3043626" y="859168"/>
                  </a:cubicBezTo>
                  <a:lnTo>
                    <a:pt x="3043626" y="859168"/>
                  </a:lnTo>
                  <a:lnTo>
                    <a:pt x="3042356" y="859168"/>
                  </a:lnTo>
                  <a:cubicBezTo>
                    <a:pt x="3041085" y="859168"/>
                    <a:pt x="3037276" y="859168"/>
                    <a:pt x="3036006" y="859168"/>
                  </a:cubicBezTo>
                  <a:cubicBezTo>
                    <a:pt x="3036006" y="859168"/>
                    <a:pt x="3037276" y="859168"/>
                    <a:pt x="3038546" y="859168"/>
                  </a:cubicBezTo>
                  <a:cubicBezTo>
                    <a:pt x="3038546" y="859168"/>
                    <a:pt x="3039816" y="859168"/>
                    <a:pt x="3039816" y="859168"/>
                  </a:cubicBezTo>
                  <a:lnTo>
                    <a:pt x="3043626" y="859168"/>
                  </a:lnTo>
                  <a:lnTo>
                    <a:pt x="3043626" y="847090"/>
                  </a:lnTo>
                  <a:lnTo>
                    <a:pt x="3047435" y="847090"/>
                  </a:lnTo>
                  <a:lnTo>
                    <a:pt x="3047435" y="816610"/>
                  </a:lnTo>
                  <a:cubicBezTo>
                    <a:pt x="3049976" y="781050"/>
                    <a:pt x="3052516" y="726440"/>
                    <a:pt x="3049976" y="692150"/>
                  </a:cubicBezTo>
                  <a:cubicBezTo>
                    <a:pt x="3051246" y="674370"/>
                    <a:pt x="3048706" y="652780"/>
                    <a:pt x="3047435" y="641350"/>
                  </a:cubicBezTo>
                  <a:lnTo>
                    <a:pt x="3048706" y="641350"/>
                  </a:lnTo>
                  <a:lnTo>
                    <a:pt x="3044896" y="542290"/>
                  </a:lnTo>
                  <a:lnTo>
                    <a:pt x="3046166" y="541020"/>
                  </a:lnTo>
                  <a:lnTo>
                    <a:pt x="3046166" y="537210"/>
                  </a:lnTo>
                  <a:cubicBezTo>
                    <a:pt x="3046166" y="502920"/>
                    <a:pt x="3044896" y="468630"/>
                    <a:pt x="3044896" y="431800"/>
                  </a:cubicBezTo>
                  <a:cubicBezTo>
                    <a:pt x="3042356" y="361950"/>
                    <a:pt x="3041085" y="290830"/>
                    <a:pt x="3047435" y="213360"/>
                  </a:cubicBezTo>
                  <a:lnTo>
                    <a:pt x="3047435" y="207010"/>
                  </a:lnTo>
                  <a:cubicBezTo>
                    <a:pt x="3046166" y="191770"/>
                    <a:pt x="3046166" y="176530"/>
                    <a:pt x="3046166" y="158750"/>
                  </a:cubicBezTo>
                  <a:lnTo>
                    <a:pt x="3046166" y="80010"/>
                  </a:lnTo>
                  <a:lnTo>
                    <a:pt x="3051246" y="59690"/>
                  </a:lnTo>
                  <a:lnTo>
                    <a:pt x="3051246" y="8890"/>
                  </a:lnTo>
                  <a:lnTo>
                    <a:pt x="3044896" y="8890"/>
                  </a:lnTo>
                  <a:cubicBezTo>
                    <a:pt x="3006796" y="8890"/>
                    <a:pt x="2950916" y="7620"/>
                    <a:pt x="2935676" y="7620"/>
                  </a:cubicBezTo>
                  <a:cubicBezTo>
                    <a:pt x="2907735" y="7620"/>
                    <a:pt x="2892496" y="7620"/>
                    <a:pt x="2884876" y="8890"/>
                  </a:cubicBezTo>
                  <a:cubicBezTo>
                    <a:pt x="2851856" y="0"/>
                    <a:pt x="2773116" y="1270"/>
                    <a:pt x="2696916" y="3810"/>
                  </a:cubicBezTo>
                  <a:cubicBezTo>
                    <a:pt x="2658816" y="5080"/>
                    <a:pt x="2621986" y="5080"/>
                    <a:pt x="2596586" y="3810"/>
                  </a:cubicBezTo>
                  <a:lnTo>
                    <a:pt x="2592776" y="3810"/>
                  </a:lnTo>
                  <a:lnTo>
                    <a:pt x="2590236" y="10160"/>
                  </a:lnTo>
                  <a:cubicBezTo>
                    <a:pt x="2539436" y="10160"/>
                    <a:pt x="2489906" y="11430"/>
                    <a:pt x="2425136" y="13970"/>
                  </a:cubicBezTo>
                  <a:lnTo>
                    <a:pt x="2413706" y="13970"/>
                  </a:lnTo>
                  <a:lnTo>
                    <a:pt x="2414976" y="16510"/>
                  </a:lnTo>
                  <a:lnTo>
                    <a:pt x="2381956" y="16510"/>
                  </a:lnTo>
                  <a:lnTo>
                    <a:pt x="2381956" y="21590"/>
                  </a:lnTo>
                  <a:cubicBezTo>
                    <a:pt x="2359096" y="21590"/>
                    <a:pt x="2334966" y="20320"/>
                    <a:pt x="2308296" y="19050"/>
                  </a:cubicBezTo>
                  <a:cubicBezTo>
                    <a:pt x="2285435" y="17780"/>
                    <a:pt x="2262576" y="17780"/>
                    <a:pt x="2239716" y="16510"/>
                  </a:cubicBezTo>
                  <a:lnTo>
                    <a:pt x="2239716" y="15240"/>
                  </a:lnTo>
                  <a:cubicBezTo>
                    <a:pt x="2232096" y="13970"/>
                    <a:pt x="2223206" y="13970"/>
                    <a:pt x="2215585" y="12700"/>
                  </a:cubicBezTo>
                  <a:lnTo>
                    <a:pt x="2214316" y="44450"/>
                  </a:lnTo>
                  <a:lnTo>
                    <a:pt x="2210506" y="44450"/>
                  </a:lnTo>
                  <a:lnTo>
                    <a:pt x="2210506" y="13970"/>
                  </a:lnTo>
                  <a:cubicBezTo>
                    <a:pt x="2169488" y="10160"/>
                    <a:pt x="2129660" y="12700"/>
                    <a:pt x="2090803" y="15240"/>
                  </a:cubicBezTo>
                  <a:cubicBezTo>
                    <a:pt x="2050975" y="17780"/>
                    <a:pt x="2013090" y="20320"/>
                    <a:pt x="1978119" y="16510"/>
                  </a:cubicBezTo>
                  <a:cubicBezTo>
                    <a:pt x="1961605" y="17780"/>
                    <a:pt x="1948976" y="17780"/>
                    <a:pt x="1938291" y="16510"/>
                  </a:cubicBezTo>
                  <a:lnTo>
                    <a:pt x="1938291" y="15240"/>
                  </a:lnTo>
                  <a:lnTo>
                    <a:pt x="1905263" y="12700"/>
                  </a:lnTo>
                  <a:lnTo>
                    <a:pt x="1905263" y="16510"/>
                  </a:lnTo>
                  <a:cubicBezTo>
                    <a:pt x="1894577" y="16510"/>
                    <a:pt x="1882920" y="17780"/>
                    <a:pt x="1870292" y="17780"/>
                  </a:cubicBezTo>
                  <a:lnTo>
                    <a:pt x="1862520" y="12700"/>
                  </a:lnTo>
                  <a:lnTo>
                    <a:pt x="1857663" y="12700"/>
                  </a:lnTo>
                  <a:cubicBezTo>
                    <a:pt x="1845035" y="11430"/>
                    <a:pt x="1839206" y="11430"/>
                    <a:pt x="1837263" y="19050"/>
                  </a:cubicBezTo>
                  <a:lnTo>
                    <a:pt x="1837263" y="21590"/>
                  </a:lnTo>
                  <a:cubicBezTo>
                    <a:pt x="1832406" y="22860"/>
                    <a:pt x="1827549" y="22860"/>
                    <a:pt x="1823664" y="24130"/>
                  </a:cubicBezTo>
                  <a:cubicBezTo>
                    <a:pt x="1813950" y="19050"/>
                    <a:pt x="1801321" y="20320"/>
                    <a:pt x="1786750" y="20320"/>
                  </a:cubicBezTo>
                  <a:cubicBezTo>
                    <a:pt x="1772178" y="21590"/>
                    <a:pt x="1756636" y="21590"/>
                    <a:pt x="1745950" y="16510"/>
                  </a:cubicBezTo>
                  <a:lnTo>
                    <a:pt x="1744979" y="15240"/>
                  </a:lnTo>
                  <a:lnTo>
                    <a:pt x="1743036" y="15240"/>
                  </a:lnTo>
                  <a:cubicBezTo>
                    <a:pt x="1738179" y="16510"/>
                    <a:pt x="1718751" y="17780"/>
                    <a:pt x="1700294" y="19050"/>
                  </a:cubicBezTo>
                  <a:cubicBezTo>
                    <a:pt x="1682808" y="20320"/>
                    <a:pt x="1663380" y="21590"/>
                    <a:pt x="1647837" y="22860"/>
                  </a:cubicBezTo>
                  <a:cubicBezTo>
                    <a:pt x="1644923" y="20320"/>
                    <a:pt x="1639095" y="19050"/>
                    <a:pt x="1632295" y="19050"/>
                  </a:cubicBezTo>
                  <a:cubicBezTo>
                    <a:pt x="1609952" y="20320"/>
                    <a:pt x="1584695" y="21590"/>
                    <a:pt x="1553610" y="21590"/>
                  </a:cubicBezTo>
                  <a:lnTo>
                    <a:pt x="1552638" y="20320"/>
                  </a:lnTo>
                  <a:lnTo>
                    <a:pt x="1547781" y="21590"/>
                  </a:lnTo>
                  <a:cubicBezTo>
                    <a:pt x="1527381" y="21590"/>
                    <a:pt x="1506982" y="20320"/>
                    <a:pt x="1486582" y="20320"/>
                  </a:cubicBezTo>
                  <a:lnTo>
                    <a:pt x="1486582" y="17780"/>
                  </a:lnTo>
                  <a:cubicBezTo>
                    <a:pt x="1480753" y="19050"/>
                    <a:pt x="1474925" y="19050"/>
                    <a:pt x="1470068" y="20320"/>
                  </a:cubicBezTo>
                  <a:lnTo>
                    <a:pt x="1462297" y="20320"/>
                  </a:lnTo>
                  <a:cubicBezTo>
                    <a:pt x="1414697" y="19050"/>
                    <a:pt x="1365155" y="17780"/>
                    <a:pt x="1314641" y="17780"/>
                  </a:cubicBezTo>
                  <a:lnTo>
                    <a:pt x="1312698" y="17780"/>
                  </a:lnTo>
                  <a:lnTo>
                    <a:pt x="1309784" y="22860"/>
                  </a:lnTo>
                  <a:lnTo>
                    <a:pt x="1309784" y="27940"/>
                  </a:lnTo>
                  <a:lnTo>
                    <a:pt x="1307841" y="27940"/>
                  </a:lnTo>
                  <a:lnTo>
                    <a:pt x="1247613" y="16510"/>
                  </a:lnTo>
                  <a:cubicBezTo>
                    <a:pt x="1238871" y="16510"/>
                    <a:pt x="1234014" y="19050"/>
                    <a:pt x="1228185" y="20320"/>
                  </a:cubicBezTo>
                  <a:cubicBezTo>
                    <a:pt x="1219442" y="22860"/>
                    <a:pt x="1211671" y="26670"/>
                    <a:pt x="1186414" y="21590"/>
                  </a:cubicBezTo>
                  <a:lnTo>
                    <a:pt x="1186414" y="24130"/>
                  </a:lnTo>
                  <a:lnTo>
                    <a:pt x="1125215" y="24130"/>
                  </a:lnTo>
                  <a:cubicBezTo>
                    <a:pt x="1054301" y="24130"/>
                    <a:pt x="972702" y="24130"/>
                    <a:pt x="909560" y="19050"/>
                  </a:cubicBezTo>
                  <a:lnTo>
                    <a:pt x="883332" y="17780"/>
                  </a:lnTo>
                  <a:lnTo>
                    <a:pt x="894018" y="24130"/>
                  </a:lnTo>
                  <a:lnTo>
                    <a:pt x="888189" y="24130"/>
                  </a:lnTo>
                  <a:cubicBezTo>
                    <a:pt x="862932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7617" y="1714500"/>
                  </a:lnTo>
                  <a:cubicBezTo>
                    <a:pt x="926074" y="1714500"/>
                    <a:pt x="943560" y="1713230"/>
                    <a:pt x="962017" y="1711960"/>
                  </a:cubicBezTo>
                  <a:cubicBezTo>
                    <a:pt x="1001845" y="1709420"/>
                    <a:pt x="1039730" y="1706880"/>
                    <a:pt x="1074701" y="1710690"/>
                  </a:cubicBezTo>
                  <a:cubicBezTo>
                    <a:pt x="1091215" y="1709420"/>
                    <a:pt x="1103844" y="1709420"/>
                    <a:pt x="1114529" y="1710690"/>
                  </a:cubicBezTo>
                  <a:lnTo>
                    <a:pt x="1114529" y="1711960"/>
                  </a:lnTo>
                  <a:lnTo>
                    <a:pt x="1121329" y="1711960"/>
                  </a:lnTo>
                  <a:lnTo>
                    <a:pt x="1146586" y="1714500"/>
                  </a:lnTo>
                  <a:lnTo>
                    <a:pt x="1146586" y="1710690"/>
                  </a:lnTo>
                  <a:cubicBezTo>
                    <a:pt x="1157272" y="1710690"/>
                    <a:pt x="1168929" y="1709420"/>
                    <a:pt x="1181557" y="1709420"/>
                  </a:cubicBezTo>
                  <a:lnTo>
                    <a:pt x="1190300" y="1715770"/>
                  </a:lnTo>
                  <a:lnTo>
                    <a:pt x="1196128" y="1715770"/>
                  </a:lnTo>
                  <a:cubicBezTo>
                    <a:pt x="1208757" y="1717040"/>
                    <a:pt x="1214585" y="1717040"/>
                    <a:pt x="1216528" y="1709420"/>
                  </a:cubicBezTo>
                  <a:lnTo>
                    <a:pt x="1216528" y="1706880"/>
                  </a:lnTo>
                  <a:cubicBezTo>
                    <a:pt x="1221385" y="1705610"/>
                    <a:pt x="1226242" y="1705610"/>
                    <a:pt x="1230128" y="1704340"/>
                  </a:cubicBezTo>
                  <a:cubicBezTo>
                    <a:pt x="1239842" y="1709420"/>
                    <a:pt x="1252470" y="1708150"/>
                    <a:pt x="1267042" y="1708150"/>
                  </a:cubicBezTo>
                  <a:cubicBezTo>
                    <a:pt x="1281613" y="1706880"/>
                    <a:pt x="1297156" y="1706880"/>
                    <a:pt x="1307841" y="1711960"/>
                  </a:cubicBezTo>
                  <a:lnTo>
                    <a:pt x="1308813" y="1713230"/>
                  </a:lnTo>
                  <a:lnTo>
                    <a:pt x="1310755" y="1713230"/>
                  </a:lnTo>
                  <a:cubicBezTo>
                    <a:pt x="1315613" y="1711960"/>
                    <a:pt x="1335041" y="1710690"/>
                    <a:pt x="1353498" y="1709420"/>
                  </a:cubicBezTo>
                  <a:cubicBezTo>
                    <a:pt x="1370983" y="1708150"/>
                    <a:pt x="1390412" y="1706880"/>
                    <a:pt x="1405954" y="1705610"/>
                  </a:cubicBezTo>
                  <a:cubicBezTo>
                    <a:pt x="1408869" y="1708150"/>
                    <a:pt x="1415669" y="1709420"/>
                    <a:pt x="1421497" y="1709420"/>
                  </a:cubicBezTo>
                  <a:cubicBezTo>
                    <a:pt x="1443840" y="1708150"/>
                    <a:pt x="1469096" y="1706880"/>
                    <a:pt x="1500182" y="1706880"/>
                  </a:cubicBezTo>
                  <a:lnTo>
                    <a:pt x="1501153" y="1708150"/>
                  </a:lnTo>
                  <a:lnTo>
                    <a:pt x="1506010" y="1706880"/>
                  </a:lnTo>
                  <a:cubicBezTo>
                    <a:pt x="1526410" y="1706880"/>
                    <a:pt x="1546810" y="1708150"/>
                    <a:pt x="1567209" y="1708150"/>
                  </a:cubicBezTo>
                  <a:lnTo>
                    <a:pt x="1567209" y="1710690"/>
                  </a:lnTo>
                  <a:lnTo>
                    <a:pt x="1583724" y="1708150"/>
                  </a:lnTo>
                  <a:lnTo>
                    <a:pt x="1591495" y="1708150"/>
                  </a:lnTo>
                  <a:cubicBezTo>
                    <a:pt x="1639095" y="1709420"/>
                    <a:pt x="1688637" y="1710690"/>
                    <a:pt x="1739150" y="1710690"/>
                  </a:cubicBezTo>
                  <a:lnTo>
                    <a:pt x="1741093" y="1710690"/>
                  </a:lnTo>
                  <a:lnTo>
                    <a:pt x="1744008" y="1705610"/>
                  </a:lnTo>
                  <a:lnTo>
                    <a:pt x="1744008" y="1700530"/>
                  </a:lnTo>
                  <a:lnTo>
                    <a:pt x="1745950" y="1700530"/>
                  </a:lnTo>
                  <a:lnTo>
                    <a:pt x="1806178" y="1711960"/>
                  </a:lnTo>
                  <a:cubicBezTo>
                    <a:pt x="1814921" y="1711960"/>
                    <a:pt x="1819778" y="1709420"/>
                    <a:pt x="1825606" y="1708150"/>
                  </a:cubicBezTo>
                  <a:cubicBezTo>
                    <a:pt x="1834349" y="1705610"/>
                    <a:pt x="1842121" y="1701800"/>
                    <a:pt x="1867377" y="1706880"/>
                  </a:cubicBezTo>
                  <a:lnTo>
                    <a:pt x="1867377" y="1704340"/>
                  </a:lnTo>
                  <a:lnTo>
                    <a:pt x="1927605" y="1704340"/>
                  </a:lnTo>
                  <a:cubicBezTo>
                    <a:pt x="1998519" y="1704340"/>
                    <a:pt x="2080118" y="1704340"/>
                    <a:pt x="2143260" y="1709420"/>
                  </a:cubicBezTo>
                  <a:lnTo>
                    <a:pt x="2169488" y="1710690"/>
                  </a:lnTo>
                  <a:lnTo>
                    <a:pt x="2158803" y="1704340"/>
                  </a:lnTo>
                  <a:lnTo>
                    <a:pt x="2164631" y="1704340"/>
                  </a:lnTo>
                  <a:cubicBezTo>
                    <a:pt x="2188916" y="1706880"/>
                    <a:pt x="2202885" y="1708150"/>
                    <a:pt x="2210506" y="1704340"/>
                  </a:cubicBezTo>
                  <a:lnTo>
                    <a:pt x="2210506" y="1705610"/>
                  </a:lnTo>
                  <a:cubicBezTo>
                    <a:pt x="2211775" y="1705610"/>
                    <a:pt x="2211775" y="1705610"/>
                    <a:pt x="2213046" y="1704340"/>
                  </a:cubicBezTo>
                  <a:cubicBezTo>
                    <a:pt x="2214316" y="1704340"/>
                    <a:pt x="2215585" y="1705610"/>
                    <a:pt x="2218125" y="1705610"/>
                  </a:cubicBezTo>
                  <a:lnTo>
                    <a:pt x="2218125" y="1711960"/>
                  </a:lnTo>
                  <a:cubicBezTo>
                    <a:pt x="2253685" y="1710690"/>
                    <a:pt x="2282896" y="1710690"/>
                    <a:pt x="2308296" y="1711960"/>
                  </a:cubicBezTo>
                  <a:cubicBezTo>
                    <a:pt x="2337506" y="1713230"/>
                    <a:pt x="2364175" y="1713230"/>
                    <a:pt x="2392116" y="1710690"/>
                  </a:cubicBezTo>
                  <a:cubicBezTo>
                    <a:pt x="2393385" y="1711960"/>
                    <a:pt x="2394656" y="1714500"/>
                    <a:pt x="2398466" y="1715770"/>
                  </a:cubicBezTo>
                  <a:lnTo>
                    <a:pt x="2401006" y="1715770"/>
                  </a:lnTo>
                  <a:cubicBezTo>
                    <a:pt x="2404816" y="1715770"/>
                    <a:pt x="2407356" y="1714500"/>
                    <a:pt x="2409896" y="1714500"/>
                  </a:cubicBezTo>
                  <a:lnTo>
                    <a:pt x="2409896" y="1719580"/>
                  </a:lnTo>
                  <a:cubicBezTo>
                    <a:pt x="2478475" y="1719580"/>
                    <a:pt x="2500066" y="1711960"/>
                    <a:pt x="2510225" y="1705610"/>
                  </a:cubicBezTo>
                  <a:cubicBezTo>
                    <a:pt x="2564835" y="1706880"/>
                    <a:pt x="2613096" y="1709420"/>
                    <a:pt x="2660085" y="1713230"/>
                  </a:cubicBezTo>
                  <a:lnTo>
                    <a:pt x="2660085" y="1708150"/>
                  </a:lnTo>
                  <a:lnTo>
                    <a:pt x="2677866" y="1708150"/>
                  </a:lnTo>
                  <a:lnTo>
                    <a:pt x="2677866" y="1704340"/>
                  </a:lnTo>
                  <a:lnTo>
                    <a:pt x="2752796" y="1704340"/>
                  </a:lnTo>
                  <a:lnTo>
                    <a:pt x="2799785" y="1706880"/>
                  </a:lnTo>
                  <a:lnTo>
                    <a:pt x="2801056" y="1706880"/>
                  </a:lnTo>
                  <a:cubicBezTo>
                    <a:pt x="2811216" y="1703070"/>
                    <a:pt x="2845506" y="1703070"/>
                    <a:pt x="2877256" y="1703070"/>
                  </a:cubicBezTo>
                  <a:cubicBezTo>
                    <a:pt x="2905196" y="1703070"/>
                    <a:pt x="2930596" y="1703070"/>
                    <a:pt x="2942026" y="1700530"/>
                  </a:cubicBezTo>
                  <a:lnTo>
                    <a:pt x="3005526" y="1700530"/>
                  </a:lnTo>
                  <a:lnTo>
                    <a:pt x="3005526" y="1694180"/>
                  </a:lnTo>
                  <a:lnTo>
                    <a:pt x="3022035" y="1694180"/>
                  </a:lnTo>
                  <a:lnTo>
                    <a:pt x="3022035" y="1687830"/>
                  </a:lnTo>
                  <a:cubicBezTo>
                    <a:pt x="3022035" y="1677670"/>
                    <a:pt x="3022035" y="1666240"/>
                    <a:pt x="3023306" y="1653540"/>
                  </a:cubicBezTo>
                  <a:lnTo>
                    <a:pt x="3023306" y="1640840"/>
                  </a:lnTo>
                  <a:cubicBezTo>
                    <a:pt x="3023306" y="1630680"/>
                    <a:pt x="3023306" y="1623060"/>
                    <a:pt x="3024576" y="1614170"/>
                  </a:cubicBezTo>
                  <a:lnTo>
                    <a:pt x="3025846" y="1597660"/>
                  </a:lnTo>
                  <a:cubicBezTo>
                    <a:pt x="3029656" y="1534160"/>
                    <a:pt x="3028385" y="1520190"/>
                    <a:pt x="3028385" y="1506220"/>
                  </a:cubicBezTo>
                  <a:cubicBezTo>
                    <a:pt x="3027115" y="1492250"/>
                    <a:pt x="3027115" y="1479550"/>
                    <a:pt x="3030926" y="1417320"/>
                  </a:cubicBezTo>
                  <a:lnTo>
                    <a:pt x="3032196" y="1399540"/>
                  </a:lnTo>
                  <a:lnTo>
                    <a:pt x="3020765" y="1412240"/>
                  </a:lnTo>
                  <a:cubicBezTo>
                    <a:pt x="3019496" y="1399540"/>
                    <a:pt x="3022035" y="1371600"/>
                    <a:pt x="3023306" y="1350010"/>
                  </a:cubicBezTo>
                  <a:cubicBezTo>
                    <a:pt x="3025846" y="1316990"/>
                    <a:pt x="3029656" y="1278890"/>
                    <a:pt x="3027115" y="1244600"/>
                  </a:cubicBezTo>
                  <a:lnTo>
                    <a:pt x="3036006" y="1272540"/>
                  </a:lnTo>
                  <a:lnTo>
                    <a:pt x="3034735" y="1225550"/>
                  </a:lnTo>
                  <a:cubicBezTo>
                    <a:pt x="3034735" y="1210310"/>
                    <a:pt x="3033465" y="1193800"/>
                    <a:pt x="3033465" y="1177290"/>
                  </a:cubicBezTo>
                  <a:cubicBezTo>
                    <a:pt x="3036006" y="1164590"/>
                    <a:pt x="3038546" y="1151890"/>
                    <a:pt x="3039815" y="1141730"/>
                  </a:cubicBezTo>
                  <a:lnTo>
                    <a:pt x="3044896" y="1141730"/>
                  </a:lnTo>
                  <a:cubicBezTo>
                    <a:pt x="3048706" y="1089660"/>
                    <a:pt x="3047435" y="1085850"/>
                    <a:pt x="3043626" y="1082040"/>
                  </a:cubicBezTo>
                  <a:cubicBezTo>
                    <a:pt x="3042356" y="1080770"/>
                    <a:pt x="3039815" y="1079500"/>
                    <a:pt x="3038546" y="1079500"/>
                  </a:cubicBezTo>
                  <a:cubicBezTo>
                    <a:pt x="3037276" y="1076960"/>
                    <a:pt x="3036006" y="1070610"/>
                    <a:pt x="3036006" y="1054100"/>
                  </a:cubicBezTo>
                  <a:cubicBezTo>
                    <a:pt x="3037276" y="1054100"/>
                    <a:pt x="3038546" y="1054100"/>
                    <a:pt x="3041085" y="1052830"/>
                  </a:cubicBezTo>
                  <a:cubicBezTo>
                    <a:pt x="3046165" y="1050290"/>
                    <a:pt x="3047435" y="1043940"/>
                    <a:pt x="3047435" y="1017270"/>
                  </a:cubicBezTo>
                  <a:cubicBezTo>
                    <a:pt x="3048706" y="1007110"/>
                    <a:pt x="3047435" y="981710"/>
                    <a:pt x="3044896" y="949960"/>
                  </a:cubicBezTo>
                  <a:cubicBezTo>
                    <a:pt x="3043626" y="929640"/>
                    <a:pt x="3042356" y="906780"/>
                    <a:pt x="3041085" y="883920"/>
                  </a:cubicBezTo>
                  <a:lnTo>
                    <a:pt x="3041085" y="861060"/>
                  </a:lnTo>
                  <a:cubicBezTo>
                    <a:pt x="3046165" y="859168"/>
                    <a:pt x="3047435" y="859168"/>
                    <a:pt x="3046165" y="859168"/>
                  </a:cubicBezTo>
                  <a:lnTo>
                    <a:pt x="3042356" y="859168"/>
                  </a:lnTo>
                  <a:lnTo>
                    <a:pt x="3042356" y="859168"/>
                  </a:lnTo>
                  <a:lnTo>
                    <a:pt x="3033465" y="859168"/>
                  </a:lnTo>
                  <a:lnTo>
                    <a:pt x="3033465" y="859168"/>
                  </a:lnTo>
                  <a:lnTo>
                    <a:pt x="303981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38546" y="859168"/>
                    <a:pt x="3042356" y="859168"/>
                    <a:pt x="3036006" y="859168"/>
                  </a:cubicBezTo>
                  <a:cubicBezTo>
                    <a:pt x="3036006" y="859168"/>
                    <a:pt x="3036006" y="859168"/>
                    <a:pt x="3037276" y="859168"/>
                  </a:cubicBezTo>
                  <a:lnTo>
                    <a:pt x="3039815" y="859168"/>
                  </a:lnTo>
                  <a:lnTo>
                    <a:pt x="3039815" y="859168"/>
                  </a:lnTo>
                  <a:cubicBezTo>
                    <a:pt x="3038546" y="859168"/>
                    <a:pt x="3038546" y="859168"/>
                    <a:pt x="3037276" y="859168"/>
                  </a:cubicBezTo>
                  <a:cubicBezTo>
                    <a:pt x="3036006" y="859168"/>
                    <a:pt x="3033465" y="859168"/>
                    <a:pt x="3030926" y="859168"/>
                  </a:cubicBezTo>
                  <a:cubicBezTo>
                    <a:pt x="3030926" y="859168"/>
                    <a:pt x="3032196" y="859168"/>
                    <a:pt x="3032196" y="859168"/>
                  </a:cubicBezTo>
                  <a:cubicBezTo>
                    <a:pt x="3032196" y="859168"/>
                    <a:pt x="3032196" y="859168"/>
                    <a:pt x="3033465" y="859168"/>
                  </a:cubicBezTo>
                  <a:lnTo>
                    <a:pt x="3028385" y="859168"/>
                  </a:lnTo>
                  <a:lnTo>
                    <a:pt x="303473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42356" y="859168"/>
                    <a:pt x="3039815" y="859168"/>
                    <a:pt x="3037276" y="859168"/>
                  </a:cubicBezTo>
                  <a:cubicBezTo>
                    <a:pt x="3036006" y="859168"/>
                    <a:pt x="3033465" y="859168"/>
                    <a:pt x="3037276" y="859168"/>
                  </a:cubicBezTo>
                  <a:lnTo>
                    <a:pt x="3041085" y="859168"/>
                  </a:lnTo>
                  <a:lnTo>
                    <a:pt x="3039815" y="859168"/>
                  </a:lnTo>
                  <a:lnTo>
                    <a:pt x="3046165" y="859168"/>
                  </a:lnTo>
                  <a:cubicBezTo>
                    <a:pt x="3046165" y="859168"/>
                    <a:pt x="3047435" y="859168"/>
                    <a:pt x="3047435" y="859168"/>
                  </a:cubicBezTo>
                  <a:lnTo>
                    <a:pt x="3048706" y="859168"/>
                  </a:lnTo>
                  <a:lnTo>
                    <a:pt x="3047435" y="859168"/>
                  </a:lnTo>
                  <a:lnTo>
                    <a:pt x="3047435" y="859168"/>
                  </a:lnTo>
                  <a:lnTo>
                    <a:pt x="3043626" y="859168"/>
                  </a:lnTo>
                  <a:lnTo>
                    <a:pt x="3036006" y="859168"/>
                  </a:lnTo>
                  <a:cubicBezTo>
                    <a:pt x="3034735" y="859168"/>
                    <a:pt x="3034735" y="859168"/>
                    <a:pt x="3033465" y="859168"/>
                  </a:cubicBezTo>
                  <a:lnTo>
                    <a:pt x="3034735" y="859168"/>
                  </a:lnTo>
                  <a:lnTo>
                    <a:pt x="3036006" y="859168"/>
                  </a:lnTo>
                  <a:cubicBezTo>
                    <a:pt x="3037276" y="859168"/>
                    <a:pt x="3037276" y="859168"/>
                    <a:pt x="3037276" y="859168"/>
                  </a:cubicBezTo>
                  <a:cubicBezTo>
                    <a:pt x="3039815" y="859168"/>
                    <a:pt x="3042356" y="859168"/>
                    <a:pt x="3043626" y="859168"/>
                  </a:cubicBezTo>
                  <a:lnTo>
                    <a:pt x="3044896" y="859168"/>
                  </a:lnTo>
                  <a:lnTo>
                    <a:pt x="3041085" y="859168"/>
                  </a:lnTo>
                  <a:cubicBezTo>
                    <a:pt x="3041085" y="859168"/>
                    <a:pt x="3038546" y="859168"/>
                    <a:pt x="3037276" y="859168"/>
                  </a:cubicBezTo>
                  <a:cubicBezTo>
                    <a:pt x="3037276" y="859168"/>
                    <a:pt x="3034735" y="859168"/>
                    <a:pt x="3030926" y="859168"/>
                  </a:cubicBezTo>
                  <a:lnTo>
                    <a:pt x="3041085" y="859168"/>
                  </a:lnTo>
                  <a:cubicBezTo>
                    <a:pt x="304489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8706" y="859168"/>
                  </a:cubicBezTo>
                  <a:lnTo>
                    <a:pt x="3044896" y="859168"/>
                  </a:lnTo>
                  <a:cubicBezTo>
                    <a:pt x="3043626" y="859168"/>
                    <a:pt x="3043626" y="859168"/>
                    <a:pt x="3043626" y="859168"/>
                  </a:cubicBezTo>
                  <a:cubicBezTo>
                    <a:pt x="3043626" y="859168"/>
                    <a:pt x="3043626" y="859168"/>
                    <a:pt x="3041085" y="859168"/>
                  </a:cubicBezTo>
                  <a:cubicBezTo>
                    <a:pt x="304362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9976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75046" y="546100"/>
                  </a:moveTo>
                  <a:lnTo>
                    <a:pt x="2976316" y="577850"/>
                  </a:lnTo>
                  <a:lnTo>
                    <a:pt x="2967426" y="563880"/>
                  </a:lnTo>
                  <a:lnTo>
                    <a:pt x="2969966" y="591820"/>
                  </a:lnTo>
                  <a:cubicBezTo>
                    <a:pt x="2975046" y="647700"/>
                    <a:pt x="2973776" y="669290"/>
                    <a:pt x="2972506" y="718820"/>
                  </a:cubicBezTo>
                  <a:lnTo>
                    <a:pt x="2971236" y="741680"/>
                  </a:lnTo>
                  <a:lnTo>
                    <a:pt x="2968696" y="762000"/>
                  </a:lnTo>
                  <a:cubicBezTo>
                    <a:pt x="2966156" y="786130"/>
                    <a:pt x="2966156" y="817880"/>
                    <a:pt x="2967426" y="843280"/>
                  </a:cubicBezTo>
                  <a:lnTo>
                    <a:pt x="2963616" y="843280"/>
                  </a:lnTo>
                  <a:lnTo>
                    <a:pt x="2963616" y="859168"/>
                  </a:lnTo>
                  <a:lnTo>
                    <a:pt x="2967426" y="859168"/>
                  </a:lnTo>
                  <a:lnTo>
                    <a:pt x="2972506" y="859168"/>
                  </a:lnTo>
                  <a:lnTo>
                    <a:pt x="2967426" y="859168"/>
                  </a:lnTo>
                  <a:cubicBezTo>
                    <a:pt x="2967426" y="859168"/>
                    <a:pt x="2967426" y="859168"/>
                    <a:pt x="2968696" y="859168"/>
                  </a:cubicBezTo>
                  <a:lnTo>
                    <a:pt x="2959806" y="859168"/>
                  </a:lnTo>
                  <a:lnTo>
                    <a:pt x="2959806" y="859168"/>
                  </a:lnTo>
                  <a:lnTo>
                    <a:pt x="2964886" y="859168"/>
                  </a:lnTo>
                  <a:cubicBezTo>
                    <a:pt x="2963616" y="859168"/>
                    <a:pt x="2963616" y="859168"/>
                    <a:pt x="2962346" y="859168"/>
                  </a:cubicBezTo>
                  <a:cubicBezTo>
                    <a:pt x="2961076" y="859168"/>
                    <a:pt x="2959806" y="859168"/>
                    <a:pt x="2958536" y="859168"/>
                  </a:cubicBezTo>
                  <a:lnTo>
                    <a:pt x="2957266" y="859168"/>
                  </a:lnTo>
                  <a:cubicBezTo>
                    <a:pt x="2955996" y="859168"/>
                    <a:pt x="2957266" y="859168"/>
                    <a:pt x="2959806" y="859168"/>
                  </a:cubicBezTo>
                  <a:cubicBezTo>
                    <a:pt x="2962346" y="859168"/>
                    <a:pt x="2964886" y="859168"/>
                    <a:pt x="2962346" y="859168"/>
                  </a:cubicBezTo>
                  <a:lnTo>
                    <a:pt x="2962346" y="859168"/>
                  </a:lnTo>
                  <a:cubicBezTo>
                    <a:pt x="2963616" y="859168"/>
                    <a:pt x="2963616" y="859168"/>
                    <a:pt x="2964886" y="859168"/>
                  </a:cubicBezTo>
                  <a:cubicBezTo>
                    <a:pt x="2964886" y="859168"/>
                    <a:pt x="2963616" y="859168"/>
                    <a:pt x="2963616" y="859168"/>
                  </a:cubicBezTo>
                  <a:cubicBezTo>
                    <a:pt x="2962346" y="859168"/>
                    <a:pt x="2959806" y="859168"/>
                    <a:pt x="2964886" y="859168"/>
                  </a:cubicBezTo>
                  <a:lnTo>
                    <a:pt x="2955996" y="859168"/>
                  </a:lnTo>
                  <a:lnTo>
                    <a:pt x="2955996" y="859168"/>
                  </a:lnTo>
                  <a:cubicBezTo>
                    <a:pt x="2955996" y="859168"/>
                    <a:pt x="2957266" y="859168"/>
                    <a:pt x="2963616" y="859168"/>
                  </a:cubicBezTo>
                  <a:cubicBezTo>
                    <a:pt x="2966156" y="859168"/>
                    <a:pt x="2967426" y="859168"/>
                    <a:pt x="2969966" y="859168"/>
                  </a:cubicBezTo>
                  <a:cubicBezTo>
                    <a:pt x="2969966" y="859168"/>
                    <a:pt x="2969966" y="859168"/>
                    <a:pt x="2971236" y="859168"/>
                  </a:cubicBezTo>
                  <a:cubicBezTo>
                    <a:pt x="2972506" y="859168"/>
                    <a:pt x="2971236" y="859168"/>
                    <a:pt x="2971236" y="859168"/>
                  </a:cubicBezTo>
                  <a:cubicBezTo>
                    <a:pt x="2969966" y="859168"/>
                    <a:pt x="2968696" y="859168"/>
                    <a:pt x="2966156" y="859168"/>
                  </a:cubicBezTo>
                  <a:cubicBezTo>
                    <a:pt x="2962346" y="859168"/>
                    <a:pt x="2961076" y="859168"/>
                    <a:pt x="2961076" y="859168"/>
                  </a:cubicBezTo>
                  <a:lnTo>
                    <a:pt x="2962346" y="859168"/>
                  </a:lnTo>
                  <a:cubicBezTo>
                    <a:pt x="2966156" y="859168"/>
                    <a:pt x="2969966" y="859168"/>
                    <a:pt x="2969966" y="859168"/>
                  </a:cubicBezTo>
                  <a:lnTo>
                    <a:pt x="2968696" y="859168"/>
                  </a:lnTo>
                  <a:lnTo>
                    <a:pt x="2968696" y="859168"/>
                  </a:lnTo>
                  <a:cubicBezTo>
                    <a:pt x="2967426" y="859168"/>
                    <a:pt x="2966156" y="859168"/>
                    <a:pt x="2959806" y="859168"/>
                  </a:cubicBezTo>
                  <a:cubicBezTo>
                    <a:pt x="2952186" y="859168"/>
                    <a:pt x="2952186" y="859168"/>
                    <a:pt x="2949646" y="859168"/>
                  </a:cubicBezTo>
                  <a:lnTo>
                    <a:pt x="2948376" y="859168"/>
                  </a:lnTo>
                  <a:lnTo>
                    <a:pt x="2952186" y="859168"/>
                  </a:lnTo>
                  <a:cubicBezTo>
                    <a:pt x="2958536" y="859168"/>
                    <a:pt x="2958536" y="859168"/>
                    <a:pt x="2958536" y="859168"/>
                  </a:cubicBezTo>
                  <a:cubicBezTo>
                    <a:pt x="2958536" y="859168"/>
                    <a:pt x="2961076" y="859168"/>
                    <a:pt x="2967426" y="859168"/>
                  </a:cubicBezTo>
                  <a:lnTo>
                    <a:pt x="2966156" y="859168"/>
                  </a:lnTo>
                  <a:lnTo>
                    <a:pt x="2963616" y="859168"/>
                  </a:lnTo>
                  <a:cubicBezTo>
                    <a:pt x="2959806" y="859168"/>
                    <a:pt x="2962346" y="859168"/>
                    <a:pt x="2966156" y="859168"/>
                  </a:cubicBezTo>
                  <a:cubicBezTo>
                    <a:pt x="2969966" y="859168"/>
                    <a:pt x="2973776" y="859168"/>
                    <a:pt x="2972506" y="859168"/>
                  </a:cubicBezTo>
                  <a:cubicBezTo>
                    <a:pt x="2971236" y="859168"/>
                    <a:pt x="2971236" y="859168"/>
                    <a:pt x="2969966" y="859168"/>
                  </a:cubicBezTo>
                  <a:lnTo>
                    <a:pt x="2966156" y="859168"/>
                  </a:lnTo>
                  <a:lnTo>
                    <a:pt x="2969966" y="859168"/>
                  </a:lnTo>
                  <a:lnTo>
                    <a:pt x="2969966" y="859168"/>
                  </a:lnTo>
                  <a:lnTo>
                    <a:pt x="2967426" y="859168"/>
                  </a:lnTo>
                  <a:lnTo>
                    <a:pt x="2968696" y="859168"/>
                  </a:lnTo>
                  <a:lnTo>
                    <a:pt x="2963616" y="859168"/>
                  </a:lnTo>
                  <a:lnTo>
                    <a:pt x="2968696" y="859168"/>
                  </a:lnTo>
                  <a:cubicBezTo>
                    <a:pt x="2969966" y="859168"/>
                    <a:pt x="2972506" y="859168"/>
                    <a:pt x="2973776" y="859168"/>
                  </a:cubicBezTo>
                  <a:lnTo>
                    <a:pt x="2969966" y="859168"/>
                  </a:lnTo>
                  <a:cubicBezTo>
                    <a:pt x="2961076" y="859168"/>
                    <a:pt x="2962346" y="859168"/>
                    <a:pt x="2963616" y="859168"/>
                  </a:cubicBezTo>
                  <a:cubicBezTo>
                    <a:pt x="2964886" y="859168"/>
                    <a:pt x="2964886" y="859168"/>
                    <a:pt x="2966156" y="859168"/>
                  </a:cubicBezTo>
                  <a:lnTo>
                    <a:pt x="2961076" y="863600"/>
                  </a:lnTo>
                  <a:cubicBezTo>
                    <a:pt x="2959806" y="867410"/>
                    <a:pt x="2959806" y="869950"/>
                    <a:pt x="2958536" y="873760"/>
                  </a:cubicBezTo>
                  <a:lnTo>
                    <a:pt x="2966156" y="873760"/>
                  </a:lnTo>
                  <a:lnTo>
                    <a:pt x="2966156" y="883920"/>
                  </a:lnTo>
                  <a:lnTo>
                    <a:pt x="2961076" y="883920"/>
                  </a:lnTo>
                  <a:cubicBezTo>
                    <a:pt x="2958536" y="896620"/>
                    <a:pt x="2957266" y="918210"/>
                    <a:pt x="2955996" y="946150"/>
                  </a:cubicBezTo>
                  <a:cubicBezTo>
                    <a:pt x="2954726" y="966470"/>
                    <a:pt x="2954726" y="988060"/>
                    <a:pt x="2952186" y="1013460"/>
                  </a:cubicBezTo>
                  <a:lnTo>
                    <a:pt x="2964886" y="1014730"/>
                  </a:lnTo>
                  <a:cubicBezTo>
                    <a:pt x="2966156" y="1012190"/>
                    <a:pt x="2966156" y="1005840"/>
                    <a:pt x="2967426" y="999490"/>
                  </a:cubicBezTo>
                  <a:lnTo>
                    <a:pt x="2971236" y="999490"/>
                  </a:lnTo>
                  <a:cubicBezTo>
                    <a:pt x="2971236" y="1007110"/>
                    <a:pt x="2972506" y="1016000"/>
                    <a:pt x="2973776" y="1024890"/>
                  </a:cubicBezTo>
                  <a:cubicBezTo>
                    <a:pt x="2968696" y="1031240"/>
                    <a:pt x="2968696" y="1049020"/>
                    <a:pt x="2969966" y="1087120"/>
                  </a:cubicBezTo>
                  <a:lnTo>
                    <a:pt x="2969966" y="1097280"/>
                  </a:lnTo>
                  <a:lnTo>
                    <a:pt x="2961076" y="1094740"/>
                  </a:lnTo>
                  <a:lnTo>
                    <a:pt x="2961076" y="1104900"/>
                  </a:lnTo>
                  <a:cubicBezTo>
                    <a:pt x="2962346" y="1135380"/>
                    <a:pt x="2964886" y="1144270"/>
                    <a:pt x="2967426" y="1155700"/>
                  </a:cubicBezTo>
                  <a:cubicBezTo>
                    <a:pt x="2968696" y="1160780"/>
                    <a:pt x="2969966" y="1167130"/>
                    <a:pt x="2971236" y="1176020"/>
                  </a:cubicBezTo>
                  <a:cubicBezTo>
                    <a:pt x="2969966" y="1223010"/>
                    <a:pt x="2964886" y="1235710"/>
                    <a:pt x="2959806" y="1245870"/>
                  </a:cubicBezTo>
                  <a:lnTo>
                    <a:pt x="2958536" y="1248410"/>
                  </a:lnTo>
                  <a:lnTo>
                    <a:pt x="2958536" y="1250950"/>
                  </a:lnTo>
                  <a:cubicBezTo>
                    <a:pt x="2958536" y="1280160"/>
                    <a:pt x="2958536" y="1283970"/>
                    <a:pt x="2964886" y="1285240"/>
                  </a:cubicBezTo>
                  <a:cubicBezTo>
                    <a:pt x="2967426" y="1285240"/>
                    <a:pt x="2968696" y="1285240"/>
                    <a:pt x="2969966" y="1283970"/>
                  </a:cubicBezTo>
                  <a:lnTo>
                    <a:pt x="2969966" y="1291590"/>
                  </a:lnTo>
                  <a:cubicBezTo>
                    <a:pt x="2967426" y="1357630"/>
                    <a:pt x="2969966" y="1405890"/>
                    <a:pt x="2973776" y="1479550"/>
                  </a:cubicBezTo>
                  <a:lnTo>
                    <a:pt x="2975046" y="1492250"/>
                  </a:lnTo>
                  <a:cubicBezTo>
                    <a:pt x="2968696" y="1492250"/>
                    <a:pt x="2968696" y="1498600"/>
                    <a:pt x="2967426" y="1501140"/>
                  </a:cubicBezTo>
                  <a:lnTo>
                    <a:pt x="2967426" y="1502410"/>
                  </a:lnTo>
                  <a:lnTo>
                    <a:pt x="2971236" y="1527810"/>
                  </a:lnTo>
                  <a:lnTo>
                    <a:pt x="2968696" y="1524000"/>
                  </a:lnTo>
                  <a:lnTo>
                    <a:pt x="2969966" y="1551940"/>
                  </a:lnTo>
                  <a:cubicBezTo>
                    <a:pt x="2971236" y="1568450"/>
                    <a:pt x="2972506" y="1572260"/>
                    <a:pt x="2975046" y="1576070"/>
                  </a:cubicBezTo>
                  <a:cubicBezTo>
                    <a:pt x="2976316" y="1578610"/>
                    <a:pt x="2978856" y="1581150"/>
                    <a:pt x="2980126" y="1611630"/>
                  </a:cubicBezTo>
                  <a:lnTo>
                    <a:pt x="2980126" y="1614170"/>
                  </a:lnTo>
                  <a:cubicBezTo>
                    <a:pt x="2982666" y="1620520"/>
                    <a:pt x="2981396" y="1635760"/>
                    <a:pt x="2980126" y="1645920"/>
                  </a:cubicBezTo>
                  <a:lnTo>
                    <a:pt x="2966156" y="1644650"/>
                  </a:lnTo>
                  <a:lnTo>
                    <a:pt x="2940756" y="1642110"/>
                  </a:lnTo>
                  <a:cubicBezTo>
                    <a:pt x="2920436" y="1640840"/>
                    <a:pt x="2901386" y="1642110"/>
                    <a:pt x="2886146" y="1643380"/>
                  </a:cubicBezTo>
                  <a:lnTo>
                    <a:pt x="2886146" y="1639570"/>
                  </a:lnTo>
                  <a:lnTo>
                    <a:pt x="2881066" y="1637030"/>
                  </a:lnTo>
                  <a:lnTo>
                    <a:pt x="2834076" y="1640840"/>
                  </a:lnTo>
                  <a:cubicBezTo>
                    <a:pt x="2789626" y="1643380"/>
                    <a:pt x="2782006" y="1644650"/>
                    <a:pt x="2736286" y="1649730"/>
                  </a:cubicBezTo>
                  <a:cubicBezTo>
                    <a:pt x="2709616" y="1647190"/>
                    <a:pt x="2682946" y="1645920"/>
                    <a:pt x="2656276" y="1645920"/>
                  </a:cubicBezTo>
                  <a:lnTo>
                    <a:pt x="2642306" y="1645920"/>
                  </a:lnTo>
                  <a:cubicBezTo>
                    <a:pt x="2632146" y="1644650"/>
                    <a:pt x="2619446" y="1643380"/>
                    <a:pt x="2602936" y="1643380"/>
                  </a:cubicBezTo>
                  <a:lnTo>
                    <a:pt x="2602936" y="1645920"/>
                  </a:lnTo>
                  <a:lnTo>
                    <a:pt x="2600396" y="1645920"/>
                  </a:lnTo>
                  <a:cubicBezTo>
                    <a:pt x="2599126" y="1644650"/>
                    <a:pt x="2597856" y="1644650"/>
                    <a:pt x="2596586" y="1643380"/>
                  </a:cubicBezTo>
                  <a:lnTo>
                    <a:pt x="2594046" y="1643380"/>
                  </a:lnTo>
                  <a:cubicBezTo>
                    <a:pt x="2582616" y="1645920"/>
                    <a:pt x="2569916" y="1647190"/>
                    <a:pt x="2554676" y="1648460"/>
                  </a:cubicBezTo>
                  <a:lnTo>
                    <a:pt x="2536896" y="1640840"/>
                  </a:lnTo>
                  <a:lnTo>
                    <a:pt x="2530546" y="1645920"/>
                  </a:lnTo>
                  <a:lnTo>
                    <a:pt x="2414976" y="1640840"/>
                  </a:lnTo>
                  <a:cubicBezTo>
                    <a:pt x="2397196" y="1643380"/>
                    <a:pt x="2379416" y="1644650"/>
                    <a:pt x="2362906" y="1647190"/>
                  </a:cubicBezTo>
                  <a:cubicBezTo>
                    <a:pt x="2337506" y="1647190"/>
                    <a:pt x="2313376" y="1645920"/>
                    <a:pt x="2287976" y="1645920"/>
                  </a:cubicBezTo>
                  <a:lnTo>
                    <a:pt x="2287976" y="1640840"/>
                  </a:lnTo>
                  <a:lnTo>
                    <a:pt x="2237176" y="1644650"/>
                  </a:lnTo>
                  <a:cubicBezTo>
                    <a:pt x="2228286" y="1644650"/>
                    <a:pt x="2220666" y="1644650"/>
                    <a:pt x="2210506" y="1643380"/>
                  </a:cubicBezTo>
                  <a:lnTo>
                    <a:pt x="2210506" y="1642110"/>
                  </a:lnTo>
                  <a:cubicBezTo>
                    <a:pt x="2184060" y="1638300"/>
                    <a:pt x="2156860" y="1637030"/>
                    <a:pt x="2124803" y="1637030"/>
                  </a:cubicBezTo>
                  <a:lnTo>
                    <a:pt x="2102460" y="1637030"/>
                  </a:lnTo>
                  <a:lnTo>
                    <a:pt x="2111203" y="1642110"/>
                  </a:lnTo>
                  <a:cubicBezTo>
                    <a:pt x="2105375" y="1642110"/>
                    <a:pt x="2101489" y="1640840"/>
                    <a:pt x="2096632" y="1640840"/>
                  </a:cubicBezTo>
                  <a:cubicBezTo>
                    <a:pt x="2093718" y="1640840"/>
                    <a:pt x="2090804" y="1639570"/>
                    <a:pt x="2087889" y="1639570"/>
                  </a:cubicBezTo>
                  <a:lnTo>
                    <a:pt x="2085947" y="1639570"/>
                  </a:lnTo>
                  <a:cubicBezTo>
                    <a:pt x="2083032" y="1640840"/>
                    <a:pt x="2079147" y="1642110"/>
                    <a:pt x="2077204" y="1644650"/>
                  </a:cubicBezTo>
                  <a:lnTo>
                    <a:pt x="2077204" y="1643380"/>
                  </a:lnTo>
                  <a:cubicBezTo>
                    <a:pt x="2054861" y="1639570"/>
                    <a:pt x="2039318" y="1640840"/>
                    <a:pt x="2026690" y="1644650"/>
                  </a:cubicBezTo>
                  <a:lnTo>
                    <a:pt x="2024747" y="1644650"/>
                  </a:lnTo>
                  <a:cubicBezTo>
                    <a:pt x="1978119" y="1644650"/>
                    <a:pt x="1925663" y="1644650"/>
                    <a:pt x="1914006" y="1637030"/>
                  </a:cubicBezTo>
                  <a:lnTo>
                    <a:pt x="1912063" y="1637030"/>
                  </a:lnTo>
                  <a:cubicBezTo>
                    <a:pt x="1895549" y="1637030"/>
                    <a:pt x="1890692" y="1637030"/>
                    <a:pt x="1889720" y="1643380"/>
                  </a:cubicBezTo>
                  <a:lnTo>
                    <a:pt x="1881949" y="1643380"/>
                  </a:lnTo>
                  <a:lnTo>
                    <a:pt x="1869320" y="1639570"/>
                  </a:lnTo>
                  <a:lnTo>
                    <a:pt x="1857663" y="1644650"/>
                  </a:lnTo>
                  <a:cubicBezTo>
                    <a:pt x="1851835" y="1644650"/>
                    <a:pt x="1846007" y="1644650"/>
                    <a:pt x="1842121" y="1643380"/>
                  </a:cubicBezTo>
                  <a:lnTo>
                    <a:pt x="1842121" y="1634490"/>
                  </a:lnTo>
                  <a:cubicBezTo>
                    <a:pt x="1817835" y="1631950"/>
                    <a:pt x="1781893" y="1633220"/>
                    <a:pt x="1755665" y="1634490"/>
                  </a:cubicBezTo>
                  <a:cubicBezTo>
                    <a:pt x="1744008" y="1634490"/>
                    <a:pt x="1733322" y="1635760"/>
                    <a:pt x="1727493" y="1635760"/>
                  </a:cubicBezTo>
                  <a:lnTo>
                    <a:pt x="1727493" y="1638300"/>
                  </a:lnTo>
                  <a:lnTo>
                    <a:pt x="1647837" y="1638300"/>
                  </a:lnTo>
                  <a:lnTo>
                    <a:pt x="1647837" y="1635760"/>
                  </a:lnTo>
                  <a:cubicBezTo>
                    <a:pt x="1644923" y="1637030"/>
                    <a:pt x="1642009" y="1637030"/>
                    <a:pt x="1640066" y="1638300"/>
                  </a:cubicBezTo>
                  <a:lnTo>
                    <a:pt x="1613838" y="1638300"/>
                  </a:lnTo>
                  <a:cubicBezTo>
                    <a:pt x="1544867" y="1638300"/>
                    <a:pt x="1472982" y="1638300"/>
                    <a:pt x="1409840" y="1642110"/>
                  </a:cubicBezTo>
                  <a:lnTo>
                    <a:pt x="1405954" y="1642110"/>
                  </a:lnTo>
                  <a:cubicBezTo>
                    <a:pt x="1399155" y="1642110"/>
                    <a:pt x="1393326" y="1643380"/>
                    <a:pt x="1386526" y="1643380"/>
                  </a:cubicBezTo>
                  <a:lnTo>
                    <a:pt x="1353498" y="1645920"/>
                  </a:lnTo>
                  <a:lnTo>
                    <a:pt x="1360298" y="1648460"/>
                  </a:lnTo>
                  <a:lnTo>
                    <a:pt x="1345727" y="1648460"/>
                  </a:lnTo>
                  <a:cubicBezTo>
                    <a:pt x="1340870" y="1644650"/>
                    <a:pt x="1332127" y="1642110"/>
                    <a:pt x="1326298" y="1639570"/>
                  </a:cubicBezTo>
                  <a:lnTo>
                    <a:pt x="1325327" y="1645920"/>
                  </a:lnTo>
                  <a:lnTo>
                    <a:pt x="1324355" y="1640840"/>
                  </a:lnTo>
                  <a:cubicBezTo>
                    <a:pt x="1321441" y="1642110"/>
                    <a:pt x="1302984" y="1640840"/>
                    <a:pt x="1287442" y="1640840"/>
                  </a:cubicBezTo>
                  <a:lnTo>
                    <a:pt x="1242756" y="1640840"/>
                  </a:lnTo>
                  <a:lnTo>
                    <a:pt x="1242756" y="1644650"/>
                  </a:lnTo>
                  <a:cubicBezTo>
                    <a:pt x="1238871" y="1644650"/>
                    <a:pt x="1235957" y="1644650"/>
                    <a:pt x="1232071" y="1645920"/>
                  </a:cubicBezTo>
                  <a:lnTo>
                    <a:pt x="1231099" y="1645920"/>
                  </a:lnTo>
                  <a:cubicBezTo>
                    <a:pt x="1220414" y="1647190"/>
                    <a:pt x="1208757" y="1648460"/>
                    <a:pt x="1195157" y="1649730"/>
                  </a:cubicBezTo>
                  <a:cubicBezTo>
                    <a:pt x="1196128" y="1648460"/>
                    <a:pt x="1196128" y="1647190"/>
                    <a:pt x="1197100" y="1645920"/>
                  </a:cubicBezTo>
                  <a:cubicBezTo>
                    <a:pt x="1198071" y="1639570"/>
                    <a:pt x="1192243" y="1635760"/>
                    <a:pt x="1189328" y="1634490"/>
                  </a:cubicBezTo>
                  <a:lnTo>
                    <a:pt x="1187386" y="1634490"/>
                  </a:lnTo>
                  <a:cubicBezTo>
                    <a:pt x="1161157" y="1633220"/>
                    <a:pt x="1156300" y="1634490"/>
                    <a:pt x="1152415" y="1638300"/>
                  </a:cubicBezTo>
                  <a:cubicBezTo>
                    <a:pt x="1151443" y="1639570"/>
                    <a:pt x="1148529" y="1640840"/>
                    <a:pt x="1127158" y="1639570"/>
                  </a:cubicBezTo>
                  <a:lnTo>
                    <a:pt x="1125215" y="1639570"/>
                  </a:lnTo>
                  <a:cubicBezTo>
                    <a:pt x="1122301" y="1640840"/>
                    <a:pt x="1120358" y="1642110"/>
                    <a:pt x="1119386" y="1643380"/>
                  </a:cubicBezTo>
                  <a:cubicBezTo>
                    <a:pt x="1094130" y="1644650"/>
                    <a:pt x="1085387" y="1645920"/>
                    <a:pt x="1078587" y="1647190"/>
                  </a:cubicBezTo>
                  <a:lnTo>
                    <a:pt x="1054301" y="1644650"/>
                  </a:lnTo>
                  <a:cubicBezTo>
                    <a:pt x="1045559" y="1643380"/>
                    <a:pt x="1040702" y="1643380"/>
                    <a:pt x="1037787" y="1642110"/>
                  </a:cubicBezTo>
                  <a:lnTo>
                    <a:pt x="1037787" y="1633220"/>
                  </a:lnTo>
                  <a:lnTo>
                    <a:pt x="922189" y="1630680"/>
                  </a:lnTo>
                  <a:lnTo>
                    <a:pt x="925103" y="1635760"/>
                  </a:lnTo>
                  <a:cubicBezTo>
                    <a:pt x="917332" y="1637030"/>
                    <a:pt x="901789" y="1639570"/>
                    <a:pt x="891103" y="1639570"/>
                  </a:cubicBezTo>
                  <a:cubicBezTo>
                    <a:pt x="886246" y="1639570"/>
                    <a:pt x="881389" y="1640840"/>
                    <a:pt x="877504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761" y="83820"/>
                    <a:pt x="895960" y="85090"/>
                    <a:pt x="928017" y="85090"/>
                  </a:cubicBezTo>
                  <a:lnTo>
                    <a:pt x="950360" y="85090"/>
                  </a:lnTo>
                  <a:lnTo>
                    <a:pt x="941617" y="80010"/>
                  </a:lnTo>
                  <a:cubicBezTo>
                    <a:pt x="947445" y="80010"/>
                    <a:pt x="951331" y="81280"/>
                    <a:pt x="956188" y="81280"/>
                  </a:cubicBezTo>
                  <a:cubicBezTo>
                    <a:pt x="959103" y="81280"/>
                    <a:pt x="962017" y="82550"/>
                    <a:pt x="964931" y="82550"/>
                  </a:cubicBezTo>
                  <a:lnTo>
                    <a:pt x="966874" y="82550"/>
                  </a:lnTo>
                  <a:cubicBezTo>
                    <a:pt x="969788" y="81280"/>
                    <a:pt x="973674" y="80010"/>
                    <a:pt x="975617" y="77470"/>
                  </a:cubicBezTo>
                  <a:lnTo>
                    <a:pt x="975617" y="78740"/>
                  </a:lnTo>
                  <a:cubicBezTo>
                    <a:pt x="997959" y="83820"/>
                    <a:pt x="1013502" y="82550"/>
                    <a:pt x="1026130" y="78740"/>
                  </a:cubicBezTo>
                  <a:lnTo>
                    <a:pt x="1028073" y="78740"/>
                  </a:lnTo>
                  <a:cubicBezTo>
                    <a:pt x="1074701" y="78740"/>
                    <a:pt x="1127158" y="78740"/>
                    <a:pt x="1138815" y="86360"/>
                  </a:cubicBezTo>
                  <a:lnTo>
                    <a:pt x="1140757" y="86360"/>
                  </a:lnTo>
                  <a:cubicBezTo>
                    <a:pt x="1158243" y="86360"/>
                    <a:pt x="1162129" y="86360"/>
                    <a:pt x="1163100" y="80010"/>
                  </a:cubicBezTo>
                  <a:lnTo>
                    <a:pt x="1170871" y="80010"/>
                  </a:lnTo>
                  <a:lnTo>
                    <a:pt x="1183500" y="83820"/>
                  </a:lnTo>
                  <a:lnTo>
                    <a:pt x="1195157" y="78740"/>
                  </a:lnTo>
                  <a:cubicBezTo>
                    <a:pt x="1200985" y="78740"/>
                    <a:pt x="1206814" y="78740"/>
                    <a:pt x="1210700" y="80010"/>
                  </a:cubicBezTo>
                  <a:lnTo>
                    <a:pt x="1210700" y="88900"/>
                  </a:lnTo>
                  <a:cubicBezTo>
                    <a:pt x="1234985" y="91440"/>
                    <a:pt x="1270927" y="90170"/>
                    <a:pt x="1297156" y="88900"/>
                  </a:cubicBezTo>
                  <a:cubicBezTo>
                    <a:pt x="1308813" y="88900"/>
                    <a:pt x="1319498" y="87630"/>
                    <a:pt x="1325327" y="87630"/>
                  </a:cubicBezTo>
                  <a:lnTo>
                    <a:pt x="1325327" y="85090"/>
                  </a:lnTo>
                  <a:lnTo>
                    <a:pt x="1404983" y="85090"/>
                  </a:lnTo>
                  <a:lnTo>
                    <a:pt x="1404983" y="87630"/>
                  </a:lnTo>
                  <a:cubicBezTo>
                    <a:pt x="1407897" y="86360"/>
                    <a:pt x="1410811" y="86360"/>
                    <a:pt x="1412754" y="85090"/>
                  </a:cubicBezTo>
                  <a:lnTo>
                    <a:pt x="1438983" y="85090"/>
                  </a:lnTo>
                  <a:cubicBezTo>
                    <a:pt x="1507953" y="85090"/>
                    <a:pt x="1579838" y="85090"/>
                    <a:pt x="1642980" y="81280"/>
                  </a:cubicBezTo>
                  <a:lnTo>
                    <a:pt x="1646866" y="81280"/>
                  </a:lnTo>
                  <a:cubicBezTo>
                    <a:pt x="1653666" y="81280"/>
                    <a:pt x="1659494" y="80010"/>
                    <a:pt x="1666294" y="80010"/>
                  </a:cubicBezTo>
                  <a:lnTo>
                    <a:pt x="1699322" y="77470"/>
                  </a:lnTo>
                  <a:lnTo>
                    <a:pt x="1692522" y="74930"/>
                  </a:lnTo>
                  <a:lnTo>
                    <a:pt x="1707094" y="74930"/>
                  </a:lnTo>
                  <a:cubicBezTo>
                    <a:pt x="1711951" y="78740"/>
                    <a:pt x="1720693" y="81280"/>
                    <a:pt x="1726522" y="83820"/>
                  </a:cubicBezTo>
                  <a:lnTo>
                    <a:pt x="1727493" y="77470"/>
                  </a:lnTo>
                  <a:lnTo>
                    <a:pt x="1728465" y="82550"/>
                  </a:lnTo>
                  <a:cubicBezTo>
                    <a:pt x="1731379" y="81280"/>
                    <a:pt x="1749836" y="82550"/>
                    <a:pt x="1765379" y="82550"/>
                  </a:cubicBezTo>
                  <a:lnTo>
                    <a:pt x="1810064" y="82550"/>
                  </a:lnTo>
                  <a:lnTo>
                    <a:pt x="1810064" y="78740"/>
                  </a:lnTo>
                  <a:cubicBezTo>
                    <a:pt x="1813950" y="78740"/>
                    <a:pt x="1816864" y="78740"/>
                    <a:pt x="1820749" y="77470"/>
                  </a:cubicBezTo>
                  <a:lnTo>
                    <a:pt x="1821721" y="77470"/>
                  </a:lnTo>
                  <a:cubicBezTo>
                    <a:pt x="1832406" y="76200"/>
                    <a:pt x="1844064" y="74930"/>
                    <a:pt x="1857663" y="73660"/>
                  </a:cubicBezTo>
                  <a:cubicBezTo>
                    <a:pt x="1856692" y="74930"/>
                    <a:pt x="1856692" y="76200"/>
                    <a:pt x="1855720" y="77470"/>
                  </a:cubicBezTo>
                  <a:cubicBezTo>
                    <a:pt x="1854749" y="83820"/>
                    <a:pt x="1860578" y="87630"/>
                    <a:pt x="1863492" y="88900"/>
                  </a:cubicBezTo>
                  <a:lnTo>
                    <a:pt x="1865435" y="88900"/>
                  </a:lnTo>
                  <a:cubicBezTo>
                    <a:pt x="1891663" y="90170"/>
                    <a:pt x="1896520" y="88900"/>
                    <a:pt x="1900406" y="85090"/>
                  </a:cubicBezTo>
                  <a:cubicBezTo>
                    <a:pt x="1901377" y="83820"/>
                    <a:pt x="1903320" y="82550"/>
                    <a:pt x="1925662" y="83820"/>
                  </a:cubicBezTo>
                  <a:lnTo>
                    <a:pt x="1927605" y="83820"/>
                  </a:lnTo>
                  <a:cubicBezTo>
                    <a:pt x="1930520" y="82550"/>
                    <a:pt x="1932462" y="81280"/>
                    <a:pt x="1933434" y="80010"/>
                  </a:cubicBezTo>
                  <a:cubicBezTo>
                    <a:pt x="1958691" y="78740"/>
                    <a:pt x="1967433" y="77470"/>
                    <a:pt x="1974233" y="76200"/>
                  </a:cubicBezTo>
                  <a:lnTo>
                    <a:pt x="1998519" y="78740"/>
                  </a:lnTo>
                  <a:cubicBezTo>
                    <a:pt x="2007261" y="80010"/>
                    <a:pt x="2012118" y="80010"/>
                    <a:pt x="2015033" y="81280"/>
                  </a:cubicBezTo>
                  <a:lnTo>
                    <a:pt x="2015033" y="90170"/>
                  </a:lnTo>
                  <a:lnTo>
                    <a:pt x="2130632" y="92710"/>
                  </a:lnTo>
                  <a:lnTo>
                    <a:pt x="2126746" y="91440"/>
                  </a:lnTo>
                  <a:cubicBezTo>
                    <a:pt x="2134517" y="90170"/>
                    <a:pt x="2150060" y="87630"/>
                    <a:pt x="2160745" y="87630"/>
                  </a:cubicBezTo>
                  <a:cubicBezTo>
                    <a:pt x="2184060" y="85090"/>
                    <a:pt x="2193774" y="83820"/>
                    <a:pt x="2197806" y="81280"/>
                  </a:cubicBezTo>
                  <a:lnTo>
                    <a:pt x="2207966" y="81280"/>
                  </a:lnTo>
                  <a:lnTo>
                    <a:pt x="2210506" y="85090"/>
                  </a:lnTo>
                  <a:lnTo>
                    <a:pt x="2210506" y="63500"/>
                  </a:lnTo>
                  <a:lnTo>
                    <a:pt x="2213046" y="63500"/>
                  </a:lnTo>
                  <a:lnTo>
                    <a:pt x="2211776" y="85090"/>
                  </a:lnTo>
                  <a:lnTo>
                    <a:pt x="2215585" y="83820"/>
                  </a:lnTo>
                  <a:cubicBezTo>
                    <a:pt x="2221935" y="82550"/>
                    <a:pt x="2247335" y="81280"/>
                    <a:pt x="2274006" y="80010"/>
                  </a:cubicBezTo>
                  <a:lnTo>
                    <a:pt x="2274006" y="85090"/>
                  </a:lnTo>
                  <a:cubicBezTo>
                    <a:pt x="2298135" y="86360"/>
                    <a:pt x="2318456" y="85090"/>
                    <a:pt x="2338776" y="82550"/>
                  </a:cubicBezTo>
                  <a:cubicBezTo>
                    <a:pt x="2365446" y="80010"/>
                    <a:pt x="2392116" y="77470"/>
                    <a:pt x="2428946" y="82550"/>
                  </a:cubicBezTo>
                  <a:cubicBezTo>
                    <a:pt x="2437835" y="82550"/>
                    <a:pt x="2450535" y="85090"/>
                    <a:pt x="2463235" y="86360"/>
                  </a:cubicBezTo>
                  <a:cubicBezTo>
                    <a:pt x="2491176" y="90170"/>
                    <a:pt x="2501335" y="91440"/>
                    <a:pt x="2506416" y="86360"/>
                  </a:cubicBezTo>
                  <a:lnTo>
                    <a:pt x="2507685" y="85090"/>
                  </a:lnTo>
                  <a:cubicBezTo>
                    <a:pt x="2515306" y="85090"/>
                    <a:pt x="2522926" y="85090"/>
                    <a:pt x="2531816" y="83820"/>
                  </a:cubicBezTo>
                  <a:cubicBezTo>
                    <a:pt x="2554676" y="82550"/>
                    <a:pt x="2577535" y="81280"/>
                    <a:pt x="2604206" y="85090"/>
                  </a:cubicBezTo>
                  <a:lnTo>
                    <a:pt x="2606746" y="85090"/>
                  </a:lnTo>
                  <a:cubicBezTo>
                    <a:pt x="2608016" y="85090"/>
                    <a:pt x="2609285" y="85090"/>
                    <a:pt x="2609285" y="83820"/>
                  </a:cubicBezTo>
                  <a:lnTo>
                    <a:pt x="2623256" y="86360"/>
                  </a:lnTo>
                  <a:cubicBezTo>
                    <a:pt x="2635956" y="88900"/>
                    <a:pt x="2658816" y="87630"/>
                    <a:pt x="2679135" y="86360"/>
                  </a:cubicBezTo>
                  <a:cubicBezTo>
                    <a:pt x="2689296" y="86360"/>
                    <a:pt x="2700726" y="85090"/>
                    <a:pt x="2707076" y="85090"/>
                  </a:cubicBezTo>
                  <a:lnTo>
                    <a:pt x="2708346" y="90170"/>
                  </a:lnTo>
                  <a:cubicBezTo>
                    <a:pt x="2729935" y="83820"/>
                    <a:pt x="2756606" y="83820"/>
                    <a:pt x="2787085" y="85090"/>
                  </a:cubicBezTo>
                  <a:cubicBezTo>
                    <a:pt x="2811216" y="86360"/>
                    <a:pt x="2839156" y="86360"/>
                    <a:pt x="2868365" y="83820"/>
                  </a:cubicBezTo>
                  <a:lnTo>
                    <a:pt x="2864556" y="87630"/>
                  </a:lnTo>
                  <a:lnTo>
                    <a:pt x="2887415" y="85090"/>
                  </a:lnTo>
                  <a:cubicBezTo>
                    <a:pt x="2889956" y="85090"/>
                    <a:pt x="2892496" y="85090"/>
                    <a:pt x="2896306" y="83820"/>
                  </a:cubicBezTo>
                  <a:lnTo>
                    <a:pt x="2897576" y="90170"/>
                  </a:lnTo>
                  <a:cubicBezTo>
                    <a:pt x="2914085" y="88900"/>
                    <a:pt x="2930596" y="87630"/>
                    <a:pt x="2952185" y="88900"/>
                  </a:cubicBezTo>
                  <a:lnTo>
                    <a:pt x="2955996" y="88900"/>
                  </a:lnTo>
                  <a:lnTo>
                    <a:pt x="2966156" y="90170"/>
                  </a:lnTo>
                  <a:lnTo>
                    <a:pt x="2966156" y="109220"/>
                  </a:lnTo>
                  <a:lnTo>
                    <a:pt x="2978856" y="109220"/>
                  </a:lnTo>
                  <a:lnTo>
                    <a:pt x="2978856" y="115570"/>
                  </a:lnTo>
                  <a:cubicBezTo>
                    <a:pt x="2977585" y="129540"/>
                    <a:pt x="2976315" y="138430"/>
                    <a:pt x="2973776" y="148590"/>
                  </a:cubicBezTo>
                  <a:lnTo>
                    <a:pt x="2973776" y="151130"/>
                  </a:lnTo>
                  <a:cubicBezTo>
                    <a:pt x="2968696" y="176530"/>
                    <a:pt x="2964885" y="201930"/>
                    <a:pt x="2966156" y="271780"/>
                  </a:cubicBezTo>
                  <a:lnTo>
                    <a:pt x="2969965" y="271780"/>
                  </a:lnTo>
                  <a:cubicBezTo>
                    <a:pt x="2968696" y="293370"/>
                    <a:pt x="2967426" y="311150"/>
                    <a:pt x="2964885" y="321310"/>
                  </a:cubicBezTo>
                  <a:cubicBezTo>
                    <a:pt x="2964885" y="369570"/>
                    <a:pt x="2966156" y="372110"/>
                    <a:pt x="2972506" y="372110"/>
                  </a:cubicBezTo>
                  <a:cubicBezTo>
                    <a:pt x="2972506" y="384810"/>
                    <a:pt x="2973776" y="394970"/>
                    <a:pt x="2976315" y="407670"/>
                  </a:cubicBezTo>
                  <a:cubicBezTo>
                    <a:pt x="2977585" y="417830"/>
                    <a:pt x="2980126" y="429260"/>
                    <a:pt x="2980126" y="443230"/>
                  </a:cubicBezTo>
                  <a:lnTo>
                    <a:pt x="2975046" y="443230"/>
                  </a:lnTo>
                  <a:lnTo>
                    <a:pt x="2975046" y="449580"/>
                  </a:lnTo>
                  <a:cubicBezTo>
                    <a:pt x="2972506" y="513080"/>
                    <a:pt x="2976315" y="520700"/>
                    <a:pt x="2980126" y="528320"/>
                  </a:cubicBezTo>
                  <a:cubicBezTo>
                    <a:pt x="2981396" y="530860"/>
                    <a:pt x="2982665" y="534670"/>
                    <a:pt x="2983935" y="544830"/>
                  </a:cubicBezTo>
                  <a:lnTo>
                    <a:pt x="2975046" y="546100"/>
                  </a:lnTo>
                  <a:close/>
                  <a:moveTo>
                    <a:pt x="2978856" y="756920"/>
                  </a:moveTo>
                  <a:lnTo>
                    <a:pt x="2976315" y="751840"/>
                  </a:lnTo>
                  <a:lnTo>
                    <a:pt x="2977585" y="745490"/>
                  </a:lnTo>
                  <a:cubicBezTo>
                    <a:pt x="2978856" y="750570"/>
                    <a:pt x="2978856" y="754380"/>
                    <a:pt x="2978856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3014415" y="628650"/>
                  </a:moveTo>
                  <a:lnTo>
                    <a:pt x="3014415" y="619760"/>
                  </a:lnTo>
                  <a:cubicBezTo>
                    <a:pt x="3014415" y="623570"/>
                    <a:pt x="3015685" y="626110"/>
                    <a:pt x="3015685" y="628650"/>
                  </a:cubicBezTo>
                  <a:lnTo>
                    <a:pt x="3014415" y="628650"/>
                  </a:lnTo>
                  <a:close/>
                  <a:moveTo>
                    <a:pt x="3043626" y="859168"/>
                  </a:moveTo>
                  <a:lnTo>
                    <a:pt x="3039815" y="859168"/>
                  </a:lnTo>
                  <a:cubicBezTo>
                    <a:pt x="3041085" y="859168"/>
                    <a:pt x="3042356" y="859168"/>
                    <a:pt x="3043626" y="859168"/>
                  </a:cubicBezTo>
                  <a:close/>
                </a:path>
              </a:pathLst>
            </a:custGeom>
            <a:solidFill>
              <a:srgbClr val="AD94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30524F6-F10D-9252-9606-291C258E8FC0}"/>
              </a:ext>
            </a:extLst>
          </p:cNvPr>
          <p:cNvSpPr txBox="1"/>
          <p:nvPr/>
        </p:nvSpPr>
        <p:spPr>
          <a:xfrm>
            <a:off x="1550316" y="3940755"/>
            <a:ext cx="6507889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3920"/>
              </a:lnSpc>
              <a:spcBef>
                <a:spcPct val="0"/>
              </a:spcBef>
            </a:pPr>
            <a:r>
              <a:rPr lang="th-TH" sz="3600" dirty="0">
                <a:solidFill>
                  <a:schemeClr val="bg2">
                    <a:lumMod val="90000"/>
                  </a:schemeClr>
                </a:solidFill>
                <a:latin typeface="UPCxB" panose="020B0604020202020204" charset="-34"/>
                <a:cs typeface="UPCxB" panose="020B0604020202020204" charset="-34"/>
              </a:rPr>
              <a:t>	ลักษณะทำเลที่ตั้งและสภาพทางภูมิศาสตร์ ส่งผลให้อาณาจักรอยุธยามีพื้นฐานเศรษฐกิจอยู่ที่การเกษตรและการค้าขาย ซึ่งมีทั้งการค้าภายในและการค้าระหว่างประเทศอย่างกว้างขวาง โดยราชสำนักอยุธยาส่งเสริมความสัมพันธ์ระหว่างประเทศเพื่อผลประโยชน์ทางเศรษฐกิจและการค้า ซึ่งส่งผลให้เศรษฐกิจของอาณาจักรอยุธยามีความมั่งคั่งและเจริญรุ่งเรือง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4309133-B029-C745-CA42-E2338A08B7B5}"/>
              </a:ext>
            </a:extLst>
          </p:cNvPr>
          <p:cNvGrpSpPr/>
          <p:nvPr/>
        </p:nvGrpSpPr>
        <p:grpSpPr>
          <a:xfrm rot="10284092">
            <a:off x="244261" y="58609"/>
            <a:ext cx="4089697" cy="4004149"/>
            <a:chOff x="0" y="0"/>
            <a:chExt cx="5452929" cy="533886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9CA748-865A-01F2-C2C4-FBF0D058CBF9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E595E3A-68E1-0DBC-530E-BF67063C037A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330F6BB-107F-0C5E-FBD0-C7CCEBDF8640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EEBE52C5-69CE-DE6A-76B6-159545B1873C}"/>
              </a:ext>
            </a:extLst>
          </p:cNvPr>
          <p:cNvSpPr txBox="1"/>
          <p:nvPr/>
        </p:nvSpPr>
        <p:spPr>
          <a:xfrm>
            <a:off x="4366351" y="1213471"/>
            <a:ext cx="87400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th-TH" sz="8000" b="1" dirty="0">
                <a:solidFill>
                  <a:srgbClr val="EFEBE0"/>
                </a:solidFill>
                <a:latin typeface="UPCxB" panose="020B0604020202020204" charset="-34"/>
                <a:ea typeface="Sarabun Italics"/>
                <a:cs typeface="UPCxB" panose="020B0604020202020204" charset="-34"/>
                <a:sym typeface="Sarabun Italics"/>
              </a:rPr>
              <a:t>เศรษฐกิจสมัยอยุธยา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A7240F8-EBF7-CB3B-0872-6D45947E2CE2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235573D-7FC1-87F1-619E-E3A2DE5DB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3155719"/>
            <a:ext cx="7917534" cy="57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EC29E-F090-940E-1356-0936D5FB8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 descr="รูปภาพประกอบด้วย กลางแจ้ง, หญ้า, น้ำ, ปลูก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B641BFD0-0157-9C97-415F-25CF7999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28" y="1885462"/>
            <a:ext cx="18319043" cy="8474997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AD7DBC0-5F9D-754B-CB1A-E95055456408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B512BA-E9C0-84E5-49FB-EA7EA97BAEDA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968E79D-D406-1B3F-0D23-BF43FFB8A135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74A2BEA-EED3-B6AB-8987-C4E749FA2AE2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87753A8-8221-8A4D-9A7F-94ABF5CCDA2E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8AA57C-7BE0-2EC9-75BD-086696BB5D8B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8D2208A-A26B-296A-9FE1-0D09F48C1430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1CB4863D-A9D6-774F-5088-602D394DF721}"/>
              </a:ext>
            </a:extLst>
          </p:cNvPr>
          <p:cNvGrpSpPr/>
          <p:nvPr/>
        </p:nvGrpSpPr>
        <p:grpSpPr>
          <a:xfrm>
            <a:off x="1472409" y="3588176"/>
            <a:ext cx="4254881" cy="862679"/>
            <a:chOff x="1472409" y="3588176"/>
            <a:chExt cx="4254881" cy="862679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D1353FF-DAD1-C904-7D79-8D56D6C0E006}"/>
                </a:ext>
              </a:extLst>
            </p:cNvPr>
            <p:cNvSpPr txBox="1"/>
            <p:nvPr/>
          </p:nvSpPr>
          <p:spPr>
            <a:xfrm>
              <a:off x="2534447" y="3816709"/>
              <a:ext cx="3192843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66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C00000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เกษตรกรรม</a:t>
              </a:r>
              <a:endParaRPr lang="en-US" sz="3600" dirty="0"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76705B30-AD5B-B0B8-8AD8-1760984717F5}"/>
                </a:ext>
              </a:extLst>
            </p:cNvPr>
            <p:cNvGrpSpPr/>
            <p:nvPr/>
          </p:nvGrpSpPr>
          <p:grpSpPr>
            <a:xfrm>
              <a:off x="1472409" y="3588176"/>
              <a:ext cx="1082295" cy="862679"/>
              <a:chOff x="2114551" y="4040397"/>
              <a:chExt cx="1062038" cy="862679"/>
            </a:xfrm>
          </p:grpSpPr>
          <p:sp>
            <p:nvSpPr>
              <p:cNvPr id="12" name="วงรี 11">
                <a:extLst>
                  <a:ext uri="{FF2B5EF4-FFF2-40B4-BE49-F238E27FC236}">
                    <a16:creationId xmlns:a16="http://schemas.microsoft.com/office/drawing/2014/main" id="{143B0847-22CB-798A-0A9F-A20E20862AA3}"/>
                  </a:ext>
                </a:extLst>
              </p:cNvPr>
              <p:cNvSpPr/>
              <p:nvPr/>
            </p:nvSpPr>
            <p:spPr>
              <a:xfrm>
                <a:off x="2133600" y="4141076"/>
                <a:ext cx="762000" cy="76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  <p:sp>
            <p:nvSpPr>
              <p:cNvPr id="14" name="กล่องข้อความ 13">
                <a:extLst>
                  <a:ext uri="{FF2B5EF4-FFF2-40B4-BE49-F238E27FC236}">
                    <a16:creationId xmlns:a16="http://schemas.microsoft.com/office/drawing/2014/main" id="{FDE75704-6B50-2493-749C-173D1B39C738}"/>
                  </a:ext>
                </a:extLst>
              </p:cNvPr>
              <p:cNvSpPr txBox="1"/>
              <p:nvPr/>
            </p:nvSpPr>
            <p:spPr>
              <a:xfrm>
                <a:off x="2114551" y="4040397"/>
                <a:ext cx="106203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๒</a:t>
                </a:r>
                <a:r>
                  <a:rPr lang="en-US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.</a:t>
                </a:r>
                <a:r>
                  <a:rPr lang="th-TH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๑</a:t>
                </a:r>
                <a:r>
                  <a:rPr lang="en-US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 </a:t>
                </a:r>
                <a:endParaRPr lang="en-US" sz="4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</p:grp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30B231EC-FCE0-2B16-C809-3E3C7E8E0BA9}"/>
              </a:ext>
            </a:extLst>
          </p:cNvPr>
          <p:cNvSpPr txBox="1"/>
          <p:nvPr/>
        </p:nvSpPr>
        <p:spPr>
          <a:xfrm>
            <a:off x="4634101" y="1169237"/>
            <a:ext cx="1039770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เศรษฐกิจสมัยอยุธยา</a:t>
            </a: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55E97871-3C7E-DF1A-B971-717A3F908A53}"/>
              </a:ext>
            </a:extLst>
          </p:cNvPr>
          <p:cNvGrpSpPr/>
          <p:nvPr/>
        </p:nvGrpSpPr>
        <p:grpSpPr>
          <a:xfrm>
            <a:off x="4722593" y="3270736"/>
            <a:ext cx="11426807" cy="5193055"/>
            <a:chOff x="4722593" y="3270736"/>
            <a:chExt cx="11426807" cy="5193055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4023FB65-B639-7CD8-B289-81A5577ED328}"/>
                </a:ext>
              </a:extLst>
            </p:cNvPr>
            <p:cNvSpPr/>
            <p:nvPr/>
          </p:nvSpPr>
          <p:spPr>
            <a:xfrm>
              <a:off x="4722593" y="3270736"/>
              <a:ext cx="11426807" cy="519305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4DA4CF42-9996-7FD4-261D-F564B7205D50}"/>
                </a:ext>
              </a:extLst>
            </p:cNvPr>
            <p:cNvSpPr txBox="1"/>
            <p:nvPr/>
          </p:nvSpPr>
          <p:spPr>
            <a:xfrm>
              <a:off x="5150810" y="3608504"/>
              <a:ext cx="10563101" cy="459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>
                <a:lnSpc>
                  <a:spcPts val="3920"/>
                </a:lnSpc>
                <a:spcBef>
                  <a:spcPct val="0"/>
                </a:spcBef>
              </a:pPr>
              <a:r>
                <a:rPr lang="th-TH" sz="3600" dirty="0">
                  <a:solidFill>
                    <a:srgbClr val="5F1A1F"/>
                  </a:solidFill>
                  <a:latin typeface="UPCxB" panose="020B0604020202020204" charset="-34"/>
                  <a:cs typeface="UPCxB" panose="020B0604020202020204" charset="-34"/>
                </a:rPr>
                <a:t>	อาณาจักรอยุธยาตั้งอยู่ในที่ราบลุ่มแม่น้ำเจ้าพระยาตอนล่าง ซึ่งมีความอุดมสมบูรณ์ เหมาะแก่การเกษตร ประชาชนประกอบอาชีพเพาะปลูก เลี้ยงสัตว์ และประมง โดยเฉพาะการปลูกข้าวเป็นหลัก พืชเศรษฐกิจอื่นที่นิยมปลูก ได้แก่ พริกไทย ฝ้าย หมาก มะพร้าว และผลไม้หลากชนิด ระบบเกษตรกรรมเป็นแบบยังชีพ ใช้แรงงานคนและสัตว์ และอาศัยธรรมชาติเป็นหลักด้วยทรัพยากรดินและน้ำที่อุดมสมบูรณ์ ทำให้ได้ผลผลิตทางการเกษตรจำนวนมาก ผลผลิตที่เหลือจากการบริโภคภายใน ถูกนำไปค้าขายกับดินแดนต่างประเทศ ข้าวถูกส่งออกไปยังมลายู มะละกา ชวา ลังกา จีน และญี่ปุ่นหมากส่งขายให้จีน อินเดีย และโปรตุเกส ฝ้ายและมะพร้าวส่งออกไปยังญี่ปุ่นและมะละกา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17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A8157-A9DA-501F-F0CD-678B28A54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07D10CE-790B-E79E-3E50-3019C8E41299}"/>
              </a:ext>
            </a:extLst>
          </p:cNvPr>
          <p:cNvSpPr/>
          <p:nvPr/>
        </p:nvSpPr>
        <p:spPr>
          <a:xfrm>
            <a:off x="13651" y="8648700"/>
            <a:ext cx="18288000" cy="163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3C994BA-97A1-FC83-9040-3CCB7E165708}"/>
              </a:ext>
            </a:extLst>
          </p:cNvPr>
          <p:cNvSpPr/>
          <p:nvPr/>
        </p:nvSpPr>
        <p:spPr>
          <a:xfrm>
            <a:off x="0" y="-127243"/>
            <a:ext cx="18288000" cy="1340542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D9776DB2-DAE6-615F-2EB2-7FD765234CD8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50E28E2-BEE8-EE50-27D6-AE43F2A99774}"/>
              </a:ext>
            </a:extLst>
          </p:cNvPr>
          <p:cNvSpPr txBox="1"/>
          <p:nvPr/>
        </p:nvSpPr>
        <p:spPr>
          <a:xfrm>
            <a:off x="1333500" y="495300"/>
            <a:ext cx="4191000" cy="132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th-TH" sz="8000" b="1" dirty="0">
                <a:solidFill>
                  <a:schemeClr val="bg1"/>
                </a:solidFill>
                <a:latin typeface="UPCxB" panose="020B0604020202020204" charset="-34"/>
                <a:cs typeface="UPCxB" panose="020B0604020202020204" charset="-34"/>
              </a:rPr>
              <a:t>เปิดโลกทัศน์</a:t>
            </a:r>
            <a:endParaRPr lang="en-US" sz="8000" b="1" dirty="0">
              <a:solidFill>
                <a:schemeClr val="bg1"/>
              </a:solidFill>
              <a:latin typeface="UPCxB" panose="020B0604020202020204" charset="-34"/>
              <a:cs typeface="UPCxB" panose="020B0604020202020204" charset="-34"/>
            </a:endParaRPr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F070C24-035C-6D18-CB6D-32A286412C09}"/>
              </a:ext>
            </a:extLst>
          </p:cNvPr>
          <p:cNvGrpSpPr/>
          <p:nvPr/>
        </p:nvGrpSpPr>
        <p:grpSpPr>
          <a:xfrm>
            <a:off x="1676400" y="2763377"/>
            <a:ext cx="14962503" cy="3448759"/>
            <a:chOff x="1676400" y="2763377"/>
            <a:chExt cx="14962503" cy="3448759"/>
          </a:xfrm>
        </p:grpSpPr>
        <p:sp>
          <p:nvSpPr>
            <p:cNvPr id="16" name="สี่เหลี่ยมผืนผ้า: มุมมน 15">
              <a:extLst>
                <a:ext uri="{FF2B5EF4-FFF2-40B4-BE49-F238E27FC236}">
                  <a16:creationId xmlns:a16="http://schemas.microsoft.com/office/drawing/2014/main" id="{12313DEB-FA80-73CE-ED9C-F312E61AFA6E}"/>
                </a:ext>
              </a:extLst>
            </p:cNvPr>
            <p:cNvSpPr/>
            <p:nvPr/>
          </p:nvSpPr>
          <p:spPr>
            <a:xfrm>
              <a:off x="1676400" y="2763377"/>
              <a:ext cx="14962503" cy="344875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5AC03EE6-7107-865A-233B-3C939FF9D128}"/>
                </a:ext>
              </a:extLst>
            </p:cNvPr>
            <p:cNvSpPr txBox="1"/>
            <p:nvPr/>
          </p:nvSpPr>
          <p:spPr>
            <a:xfrm>
              <a:off x="2019300" y="3085560"/>
              <a:ext cx="14249400" cy="242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thaiDist">
                <a:lnSpc>
                  <a:spcPct val="107000"/>
                </a:lnSpc>
                <a:spcAft>
                  <a:spcPts val="800"/>
                </a:spcAft>
              </a:pPr>
              <a:r>
                <a:rPr lang="th-TH" sz="3600" kern="100" dirty="0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	การปลูกข้าวในประเทศไทยก่อนสมัยอยุธยาเป็นการทำ “ข้าวไร่” ก่อนพัฒนาสู่ “นาดำ” และ “นาหว่าน” โดยเฉพาะ</a:t>
              </a:r>
              <a:r>
                <a:rPr lang="th-TH" sz="3600" kern="100" dirty="0" err="1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การทำ</a:t>
              </a:r>
              <a:r>
                <a:rPr lang="th-TH" sz="3600" kern="100" dirty="0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นาที่ประหยัดพื้นที่กว่าทำข้าวไร่ ๖-๗ เท่า ทำให้ชุมชนสามารถรองรับประชากรที่เพิ่มขึ้นได้ ชุมชนขนาดใหญ่พัฒนาเป็นเมือง </a:t>
              </a:r>
              <a:r>
                <a:rPr lang="th-TH" sz="3600" kern="100" dirty="0" err="1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การทำ</a:t>
              </a:r>
              <a:r>
                <a:rPr lang="th-TH" sz="3600" kern="100" dirty="0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นาข้าวในสุโขทัยและล้านนาทำให้เกิดการจับจองที่ดินทำกิน เมืองขยายตัว รัฐเริ่มออกกฎหมายเกี่ยวกับกรรมสิทธิ์ มีการผลิตเครื่องมือเกษตร และพัฒนาระบบชลประทาน </a:t>
              </a:r>
              <a:endParaRPr lang="en-US" sz="2400" kern="100" dirty="0">
                <a:effectLst/>
                <a:latin typeface="UPCxB" panose="020B0604020202020204" charset="-34"/>
                <a:ea typeface="Calibri" panose="020F0502020204030204" pitchFamily="34" charset="0"/>
                <a:cs typeface="UPCxB" panose="020B0604020202020204" charset="-34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A8CD159-EC61-ADD8-15BA-2BD3915E83AB}"/>
              </a:ext>
            </a:extLst>
          </p:cNvPr>
          <p:cNvGrpSpPr/>
          <p:nvPr/>
        </p:nvGrpSpPr>
        <p:grpSpPr>
          <a:xfrm>
            <a:off x="533400" y="-637568"/>
            <a:ext cx="6715611" cy="2809268"/>
            <a:chOff x="533400" y="-637568"/>
            <a:chExt cx="6715611" cy="2809268"/>
          </a:xfrm>
        </p:grpSpPr>
        <p:sp>
          <p:nvSpPr>
            <p:cNvPr id="3" name="คำบรรยายภาพ: สี่เหลี่ยมมุมมน 2">
              <a:extLst>
                <a:ext uri="{FF2B5EF4-FFF2-40B4-BE49-F238E27FC236}">
                  <a16:creationId xmlns:a16="http://schemas.microsoft.com/office/drawing/2014/main" id="{AD85F60D-ED16-37A4-B97D-6E3444865374}"/>
                </a:ext>
              </a:extLst>
            </p:cNvPr>
            <p:cNvSpPr/>
            <p:nvPr/>
          </p:nvSpPr>
          <p:spPr>
            <a:xfrm>
              <a:off x="533400" y="495300"/>
              <a:ext cx="5791200" cy="1526223"/>
            </a:xfrm>
            <a:prstGeom prst="wedgeRoundRectCallout">
              <a:avLst>
                <a:gd name="adj1" fmla="val 36262"/>
                <a:gd name="adj2" fmla="val 21582"/>
                <a:gd name="adj3" fmla="val 16667"/>
              </a:avLst>
            </a:prstGeom>
            <a:solidFill>
              <a:srgbClr val="5F1A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0E3833CF-F30D-8700-4478-66638081E455}"/>
                </a:ext>
              </a:extLst>
            </p:cNvPr>
            <p:cNvSpPr txBox="1"/>
            <p:nvPr/>
          </p:nvSpPr>
          <p:spPr>
            <a:xfrm>
              <a:off x="1333500" y="495300"/>
              <a:ext cx="4191000" cy="1326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th-TH" sz="8000" b="1" dirty="0">
                  <a:solidFill>
                    <a:schemeClr val="bg1"/>
                  </a:solidFill>
                  <a:latin typeface="UPCxB" panose="020B0604020202020204" charset="-34"/>
                  <a:cs typeface="UPCxB" panose="020B0604020202020204" charset="-34"/>
                </a:rPr>
                <a:t>เปิดโลกทัศน์</a:t>
              </a:r>
              <a:endParaRPr lang="en-US" sz="8000" b="1" dirty="0">
                <a:solidFill>
                  <a:schemeClr val="bg1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F4EF053-7464-A1C7-E854-D5335F0D89CF}"/>
                </a:ext>
              </a:extLst>
            </p:cNvPr>
            <p:cNvSpPr/>
            <p:nvPr/>
          </p:nvSpPr>
          <p:spPr>
            <a:xfrm>
              <a:off x="5400189" y="-637568"/>
              <a:ext cx="1848822" cy="2809268"/>
            </a:xfrm>
            <a:custGeom>
              <a:avLst/>
              <a:gdLst/>
              <a:ahLst/>
              <a:cxnLst/>
              <a:rect l="l" t="t" r="r" b="b"/>
              <a:pathLst>
                <a:path w="2892053" h="4332663">
                  <a:moveTo>
                    <a:pt x="0" y="0"/>
                  </a:moveTo>
                  <a:lnTo>
                    <a:pt x="2892052" y="0"/>
                  </a:lnTo>
                  <a:lnTo>
                    <a:pt x="2892052" y="4332663"/>
                  </a:lnTo>
                  <a:lnTo>
                    <a:pt x="0" y="433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3E1DF0DF-C501-37D4-3A50-16CB1BB6A63A}"/>
              </a:ext>
            </a:extLst>
          </p:cNvPr>
          <p:cNvSpPr/>
          <p:nvPr/>
        </p:nvSpPr>
        <p:spPr>
          <a:xfrm>
            <a:off x="-19007" y="6972300"/>
            <a:ext cx="5819095" cy="3869698"/>
          </a:xfrm>
          <a:custGeom>
            <a:avLst/>
            <a:gdLst/>
            <a:ahLst/>
            <a:cxnLst/>
            <a:rect l="l" t="t" r="r" b="b"/>
            <a:pathLst>
              <a:path w="7442594" h="4949325">
                <a:moveTo>
                  <a:pt x="0" y="0"/>
                </a:moveTo>
                <a:lnTo>
                  <a:pt x="7442594" y="0"/>
                </a:lnTo>
                <a:lnTo>
                  <a:pt x="7442594" y="4949325"/>
                </a:lnTo>
                <a:lnTo>
                  <a:pt x="0" y="4949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A8718A9-4433-F364-9AC4-93201EEC7CE0}"/>
              </a:ext>
            </a:extLst>
          </p:cNvPr>
          <p:cNvSpPr/>
          <p:nvPr/>
        </p:nvSpPr>
        <p:spPr>
          <a:xfrm flipH="1">
            <a:off x="5807864" y="6972300"/>
            <a:ext cx="5819095" cy="3869698"/>
          </a:xfrm>
          <a:custGeom>
            <a:avLst/>
            <a:gdLst/>
            <a:ahLst/>
            <a:cxnLst/>
            <a:rect l="l" t="t" r="r" b="b"/>
            <a:pathLst>
              <a:path w="7442594" h="4949325">
                <a:moveTo>
                  <a:pt x="0" y="0"/>
                </a:moveTo>
                <a:lnTo>
                  <a:pt x="7442594" y="0"/>
                </a:lnTo>
                <a:lnTo>
                  <a:pt x="7442594" y="4949325"/>
                </a:lnTo>
                <a:lnTo>
                  <a:pt x="0" y="4949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C5D4DDD9-AF60-937A-1492-AD1A7BA84CC4}"/>
              </a:ext>
            </a:extLst>
          </p:cNvPr>
          <p:cNvSpPr/>
          <p:nvPr/>
        </p:nvSpPr>
        <p:spPr>
          <a:xfrm rot="21235103">
            <a:off x="11366828" y="6347776"/>
            <a:ext cx="6896532" cy="4601849"/>
          </a:xfrm>
          <a:custGeom>
            <a:avLst/>
            <a:gdLst/>
            <a:ahLst/>
            <a:cxnLst/>
            <a:rect l="l" t="t" r="r" b="b"/>
            <a:pathLst>
              <a:path w="7442594" h="4949325">
                <a:moveTo>
                  <a:pt x="0" y="0"/>
                </a:moveTo>
                <a:lnTo>
                  <a:pt x="7442594" y="0"/>
                </a:lnTo>
                <a:lnTo>
                  <a:pt x="7442594" y="4949325"/>
                </a:lnTo>
                <a:lnTo>
                  <a:pt x="0" y="4949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0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1EAC77-0FC9-95EF-EFCE-F052F73D7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19" descr="รูปภาพประกอบด้วย กลางแจ้ง, เรือ, จิตรกรรม, พาหน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03193B7-AC94-7B11-7425-A767BFB526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58" y="3201970"/>
            <a:ext cx="7922058" cy="7573487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17" name="กราฟิก 16">
            <a:extLst>
              <a:ext uri="{FF2B5EF4-FFF2-40B4-BE49-F238E27FC236}">
                <a16:creationId xmlns:a16="http://schemas.microsoft.com/office/drawing/2014/main" id="{FDD3DC14-C26B-5EC6-3D11-C4EDAC70C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920"/>
          <a:stretch/>
        </p:blipFill>
        <p:spPr>
          <a:xfrm rot="21361125" flipH="1">
            <a:off x="13512956" y="-168754"/>
            <a:ext cx="5218651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1B5468A-0155-7B3E-A3F1-223F44E92153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61CC2D4-A20D-A811-0B12-37A831845357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1C4A2FB-9892-321F-D3B0-7C9298E2D849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B6B8AA9-2BF4-C720-CD9A-73EEF4301725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42AF3B8-C3E7-DA4C-F4C8-819E205BE8FA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61692BD-04EC-1FA8-4620-17A6F6E8794C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C19968A-2DE5-F8D5-3C71-8B1EB05BE0FE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รูปภาพ 15" descr="รูปภาพประกอบด้วย กลางแจ้ง, เรือ, จิตรกรรม, พาหน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484742A-E475-98F2-C274-06802E28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4270" y="3630684"/>
            <a:ext cx="7922058" cy="7573487"/>
          </a:xfrm>
          <a:prstGeom prst="rect">
            <a:avLst/>
          </a:prstGeom>
          <a:effectLst>
            <a:softEdge rad="419100"/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564AB786-E5A0-DDF6-0C40-B7F90EE4874D}"/>
              </a:ext>
            </a:extLst>
          </p:cNvPr>
          <p:cNvGrpSpPr/>
          <p:nvPr/>
        </p:nvGrpSpPr>
        <p:grpSpPr>
          <a:xfrm>
            <a:off x="3896970" y="2983993"/>
            <a:ext cx="4254881" cy="862679"/>
            <a:chOff x="3896970" y="2983993"/>
            <a:chExt cx="4254881" cy="862679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2664140-70B4-9D89-F31E-D116D8D446A9}"/>
                </a:ext>
              </a:extLst>
            </p:cNvPr>
            <p:cNvSpPr txBox="1"/>
            <p:nvPr/>
          </p:nvSpPr>
          <p:spPr>
            <a:xfrm>
              <a:off x="4959008" y="3212526"/>
              <a:ext cx="3192843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66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C00000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การค้าขาย</a:t>
              </a:r>
              <a:endParaRPr lang="en-US" sz="3600" b="1" dirty="0">
                <a:solidFill>
                  <a:srgbClr val="C00000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79D37882-C968-7786-B847-6A513BFDE0EE}"/>
                </a:ext>
              </a:extLst>
            </p:cNvPr>
            <p:cNvGrpSpPr/>
            <p:nvPr/>
          </p:nvGrpSpPr>
          <p:grpSpPr>
            <a:xfrm>
              <a:off x="3896970" y="2983993"/>
              <a:ext cx="1082295" cy="862679"/>
              <a:chOff x="2114551" y="4040397"/>
              <a:chExt cx="1062038" cy="862679"/>
            </a:xfrm>
          </p:grpSpPr>
          <p:sp>
            <p:nvSpPr>
              <p:cNvPr id="12" name="วงรี 11">
                <a:extLst>
                  <a:ext uri="{FF2B5EF4-FFF2-40B4-BE49-F238E27FC236}">
                    <a16:creationId xmlns:a16="http://schemas.microsoft.com/office/drawing/2014/main" id="{C8584A61-4C39-CFA9-7210-240AF087D7F3}"/>
                  </a:ext>
                </a:extLst>
              </p:cNvPr>
              <p:cNvSpPr/>
              <p:nvPr/>
            </p:nvSpPr>
            <p:spPr>
              <a:xfrm>
                <a:off x="2133600" y="4141076"/>
                <a:ext cx="762000" cy="76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  <p:sp>
            <p:nvSpPr>
              <p:cNvPr id="14" name="กล่องข้อความ 13">
                <a:extLst>
                  <a:ext uri="{FF2B5EF4-FFF2-40B4-BE49-F238E27FC236}">
                    <a16:creationId xmlns:a16="http://schemas.microsoft.com/office/drawing/2014/main" id="{8604856F-EF00-43C3-AC4E-671404B711E6}"/>
                  </a:ext>
                </a:extLst>
              </p:cNvPr>
              <p:cNvSpPr txBox="1"/>
              <p:nvPr/>
            </p:nvSpPr>
            <p:spPr>
              <a:xfrm>
                <a:off x="2114551" y="4040397"/>
                <a:ext cx="106203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๒</a:t>
                </a:r>
                <a:r>
                  <a:rPr lang="en-US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.</a:t>
                </a:r>
                <a:r>
                  <a:rPr lang="th-TH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๒</a:t>
                </a:r>
                <a:r>
                  <a:rPr lang="en-US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 </a:t>
                </a:r>
                <a:endParaRPr lang="en-US" sz="4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</p:grp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0CC3ABE4-F38D-5739-B4C3-18C9E5668F33}"/>
              </a:ext>
            </a:extLst>
          </p:cNvPr>
          <p:cNvSpPr txBox="1"/>
          <p:nvPr/>
        </p:nvSpPr>
        <p:spPr>
          <a:xfrm>
            <a:off x="4634101" y="1169237"/>
            <a:ext cx="1039770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เศรษฐกิจสมัยอยุธยา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4F6543E9-9ACF-B529-1D6F-7E7370FC3F7B}"/>
              </a:ext>
            </a:extLst>
          </p:cNvPr>
          <p:cNvSpPr txBox="1"/>
          <p:nvPr/>
        </p:nvSpPr>
        <p:spPr>
          <a:xfrm>
            <a:off x="2459445" y="3948205"/>
            <a:ext cx="1201983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ts val="3920"/>
              </a:lnSpc>
              <a:spcBef>
                <a:spcPct val="0"/>
              </a:spcBef>
            </a:pPr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สภาพที่ตั้งของกรุงศรีอยุธยาเหมาะกับการติดต่อค้าขายทั้งภายในอาณาจักรและการค้า</a:t>
            </a:r>
          </a:p>
          <a:p>
            <a:pPr algn="thaiDist">
              <a:lnSpc>
                <a:spcPts val="3920"/>
              </a:lnSpc>
              <a:spcBef>
                <a:spcPct val="0"/>
              </a:spcBef>
            </a:pPr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กับต่างชาติ ดังนี้</a:t>
            </a:r>
            <a:endParaRPr lang="th-TH" sz="3600" dirty="0">
              <a:solidFill>
                <a:schemeClr val="bg2">
                  <a:lumMod val="25000"/>
                </a:schemeClr>
              </a:solidFill>
              <a:latin typeface="UPCxB" panose="020B0604020202020204" charset="-34"/>
              <a:cs typeface="UPCxB" panose="020B0604020202020204" charset="-34"/>
            </a:endParaRP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18CCFA54-FD40-1391-F0B8-9598D3F48464}"/>
              </a:ext>
            </a:extLst>
          </p:cNvPr>
          <p:cNvGrpSpPr/>
          <p:nvPr/>
        </p:nvGrpSpPr>
        <p:grpSpPr>
          <a:xfrm>
            <a:off x="1696802" y="5206688"/>
            <a:ext cx="13335000" cy="3444598"/>
            <a:chOff x="2286000" y="5548958"/>
            <a:chExt cx="13335000" cy="3444598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34E1D507-EB13-EF40-3C80-B34D7B3DD836}"/>
                </a:ext>
              </a:extLst>
            </p:cNvPr>
            <p:cNvSpPr/>
            <p:nvPr/>
          </p:nvSpPr>
          <p:spPr>
            <a:xfrm>
              <a:off x="2286000" y="5548958"/>
              <a:ext cx="13335000" cy="344459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391D4481-EB8A-4E29-6D42-E731B6DF8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392" y="6065813"/>
              <a:ext cx="12377604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altLang="en-US" sz="3600" dirty="0">
                  <a:solidFill>
                    <a:srgbClr val="C00000"/>
                  </a:solidFill>
                  <a:latin typeface="UPCxB" panose="020B0604020202020204" charset="-34"/>
                  <a:cs typeface="UPCxB" panose="020B0604020202020204" charset="-34"/>
                </a:rPr>
                <a:t>๑) </a:t>
              </a: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การค้าภายในอาณาจักร </a:t>
              </a: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เจริญเพราะตั้งอยู่บริเวณแม่น้ำหลายสาย พ่อค้าจากหัวเมืองต่าง ๆ นำสินค้ามาแลกเปลี่ยนกับสินค้าต่างประเทศผ่านทางน้ำ</a:t>
              </a:r>
              <a:r>
                <a:rPr lang="th-TH" altLang="en-US" sz="3600" dirty="0">
                  <a:latin typeface="UPCxB" panose="020B0604020202020204" charset="-34"/>
                  <a:cs typeface="UPCxB" panose="020B0604020202020204" charset="-34"/>
                </a:rPr>
                <a:t> </a:t>
              </a: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ราชสำนักส่งเสริมและออกกฎหมายควบคุมการค้า เพื่อให้ระบบเศรษฐกิจดำเนินไปอย่างราบรื่น</a:t>
              </a:r>
              <a:r>
                <a:rPr lang="th-TH" altLang="en-US" sz="3600" dirty="0">
                  <a:latin typeface="UPCxB" panose="020B0604020202020204" charset="-34"/>
                  <a:cs typeface="UPCxB" panose="020B0604020202020204" charset="-34"/>
                </a:rPr>
                <a:t> </a:t>
              </a: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แม้การค้าจะสำคัญ แต่ประชาชน</a:t>
              </a:r>
            </a:p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UPCxB" panose="020B0604020202020204" charset="-34"/>
                  <a:cs typeface="UPCxB" panose="020B0604020202020204" charset="-34"/>
                </a:rPr>
                <a:t>ส่วนใหญ่ยังเน้นแลกเปลี่ยนของใช้ที่จำเป็นมากกว่าการแสวงหากำไร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9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8B236-7543-A542-214A-2C07781CF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กราฟิก 16">
            <a:extLst>
              <a:ext uri="{FF2B5EF4-FFF2-40B4-BE49-F238E27FC236}">
                <a16:creationId xmlns:a16="http://schemas.microsoft.com/office/drawing/2014/main" id="{A8FE9045-BEF9-2E71-52C6-F2D18BAB1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920"/>
          <a:stretch/>
        </p:blipFill>
        <p:spPr>
          <a:xfrm>
            <a:off x="-987366" y="493195"/>
            <a:ext cx="5218651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A564876-C8AC-D1F1-2954-7FDCA115CEA6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783E120-52D2-D118-8B97-404ACEC3756C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AB88FBB-13AE-76CD-DB05-25DAE23EA277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7BC3D5D-FA4C-A860-5C61-BAD37ABA4348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295769A-7F5F-F527-907F-D9972A1B35ED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B965126-22CE-A8CB-38FB-0C5CB58A86A3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21276BC-A77D-4A87-89F6-A168EB50A91A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8DCF9F05-DB7A-113B-4D71-8D2C32F3EF43}"/>
              </a:ext>
            </a:extLst>
          </p:cNvPr>
          <p:cNvSpPr txBox="1"/>
          <p:nvPr/>
        </p:nvSpPr>
        <p:spPr>
          <a:xfrm>
            <a:off x="4634101" y="1169237"/>
            <a:ext cx="1039770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เศรษฐกิจสมัยอยุธยา</a:t>
            </a:r>
          </a:p>
        </p:txBody>
      </p:sp>
      <p:pic>
        <p:nvPicPr>
          <p:cNvPr id="10" name="กราฟิก 9">
            <a:extLst>
              <a:ext uri="{FF2B5EF4-FFF2-40B4-BE49-F238E27FC236}">
                <a16:creationId xmlns:a16="http://schemas.microsoft.com/office/drawing/2014/main" id="{39AECF3C-8A65-35C4-93AC-6C860B5D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920"/>
          <a:stretch/>
        </p:blipFill>
        <p:spPr>
          <a:xfrm flipH="1">
            <a:off x="13529219" y="432278"/>
            <a:ext cx="5218651" cy="10287000"/>
          </a:xfrm>
          <a:prstGeom prst="rect">
            <a:avLst/>
          </a:prstGeom>
        </p:spPr>
      </p:pic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C7DEF9E6-960C-B73B-DF98-F526E6E04C76}"/>
              </a:ext>
            </a:extLst>
          </p:cNvPr>
          <p:cNvGrpSpPr/>
          <p:nvPr/>
        </p:nvGrpSpPr>
        <p:grpSpPr>
          <a:xfrm>
            <a:off x="2431694" y="3904761"/>
            <a:ext cx="13335000" cy="3444598"/>
            <a:chOff x="2286000" y="6108759"/>
            <a:chExt cx="13335000" cy="3444598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28E1B30E-3E19-A970-B28C-A3D4853F7887}"/>
                </a:ext>
              </a:extLst>
            </p:cNvPr>
            <p:cNvSpPr/>
            <p:nvPr/>
          </p:nvSpPr>
          <p:spPr>
            <a:xfrm>
              <a:off x="2286000" y="6108759"/>
              <a:ext cx="13335000" cy="344459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4AA49022-3AD2-5060-28F2-B0F870D80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392" y="6348615"/>
              <a:ext cx="12377604" cy="286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ศูนย์กลางการค้าภายในของกรุงศรีอยุธยาอยู่ที่ “ย่านหรือป่า” ซึ่งเป็นสถานที่ผลิตและขายสินค้า เช่น ย่านป่าขนม และตลาดน้ำที่พ่อค้าแม่ค้าชาวพื้นเมืองนำสินค้ามาแลกเปลี่ยนกัน ส่วนตลาดบก จะมีทั้งสินค้าพื้นเมืองและสินค้าที่นำเข้าจากต่างประเทศ สินค้าพื้นเมืองที่ขายตามตลาด</a:t>
              </a:r>
              <a:br>
                <a:rPr lang="th-TH" sz="3600" dirty="0">
                  <a:latin typeface="UPCxB" panose="020B0604020202020204" charset="-34"/>
                  <a:cs typeface="UPCxB" panose="020B0604020202020204" charset="-34"/>
                </a:rPr>
              </a:b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ส่วนใหญ่เป็นสินค้าหัตถกรรม เช่น หม้อ เสื้อผ้า เครื่องดนตรี ฟูก หมอน มุ้ง กระบุง ตะกร้า รวมทั้งอาหาร เช่น ขนมขบเคี้ยว ของแห้งต่าง ๆ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12" name="รูปภาพ 11" descr="รูปภาพประกอบด้วย เครื่องดินเผา, แจกัน, เซรามิค, การถ่ายภาพนิ่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DD94C1A-41AC-7C05-E470-FD08E7359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779" y="5213342"/>
            <a:ext cx="6096248" cy="5614645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ดำและขาว, เครื่องดนตรี, แบนโจ, sitar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34B7FDB-0123-93B8-BC78-7A1C363A6B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82" y="6394078"/>
            <a:ext cx="6265135" cy="40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60A75-15C4-E629-5C4B-2B3C0ECA9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รูปภาพประกอบด้วย ขนส่ง, เรีอ, เรือ, จิตรกรร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2251D50-72E4-EA7D-FA7E-60C618280D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643" y="2882156"/>
            <a:ext cx="18961352" cy="7786917"/>
          </a:xfrm>
          <a:prstGeom prst="rect">
            <a:avLst/>
          </a:prstGeom>
          <a:effectLst>
            <a:softEdge rad="571500"/>
          </a:effectLst>
        </p:spPr>
      </p:pic>
      <p:pic>
        <p:nvPicPr>
          <p:cNvPr id="17" name="กราฟิก 16">
            <a:extLst>
              <a:ext uri="{FF2B5EF4-FFF2-40B4-BE49-F238E27FC236}">
                <a16:creationId xmlns:a16="http://schemas.microsoft.com/office/drawing/2014/main" id="{663F3C07-8EB1-F46E-1485-10FD497B57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920"/>
          <a:stretch/>
        </p:blipFill>
        <p:spPr>
          <a:xfrm rot="21361125" flipH="1">
            <a:off x="-2043095" y="-317797"/>
            <a:ext cx="5218651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6889E42-07B9-BAE0-F524-D4EE97404076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F4ACC6E-8BFF-DF93-36EC-4242F8AE685C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BAF42D8-765D-2BA0-1EBB-9490B681DB9A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6CD45A1-1DBC-A7B6-BFCA-3D097312B392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D429F9-9D63-0BE1-AA6F-E603CFCF2546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DD38716-15D6-7464-B162-FE4E4027C366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8879C5FD-51F7-0E87-4235-51FE682C8937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0649D4E7-ED7A-43BC-B7F9-EDE6F7BE3ACA}"/>
              </a:ext>
            </a:extLst>
          </p:cNvPr>
          <p:cNvSpPr txBox="1"/>
          <p:nvPr/>
        </p:nvSpPr>
        <p:spPr>
          <a:xfrm>
            <a:off x="4634101" y="1169237"/>
            <a:ext cx="1039770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เศรษฐกิจสมัยอยุธยา</a:t>
            </a: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8A463DFD-E4EB-D59B-46A4-9D4F155ED570}"/>
              </a:ext>
            </a:extLst>
          </p:cNvPr>
          <p:cNvGrpSpPr/>
          <p:nvPr/>
        </p:nvGrpSpPr>
        <p:grpSpPr>
          <a:xfrm>
            <a:off x="3136634" y="3363607"/>
            <a:ext cx="13335000" cy="4842961"/>
            <a:chOff x="1615658" y="5758419"/>
            <a:chExt cx="13335000" cy="5107041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B0759396-91DA-87B7-50C8-B53001BEF9E0}"/>
                </a:ext>
              </a:extLst>
            </p:cNvPr>
            <p:cNvSpPr/>
            <p:nvPr/>
          </p:nvSpPr>
          <p:spPr>
            <a:xfrm>
              <a:off x="1615658" y="5758419"/>
              <a:ext cx="13335000" cy="510704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0A4B6DAD-8E43-705C-57CF-1ED209B87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1815" y="6540113"/>
              <a:ext cx="12487921" cy="3416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altLang="en-US" sz="3600" dirty="0">
                  <a:solidFill>
                    <a:srgbClr val="C00000"/>
                  </a:solidFill>
                  <a:latin typeface="UPCxB" panose="020B0604020202020204" charset="-34"/>
                  <a:cs typeface="UPCxB" panose="020B0604020202020204" charset="-34"/>
                </a:rPr>
                <a:t>๒) การค้าระหว่างประเทศ </a:t>
              </a:r>
              <a:r>
                <a:rPr lang="th-TH" altLang="en-US" sz="3600" dirty="0">
                  <a:latin typeface="UPCxB" panose="020B0604020202020204" charset="-34"/>
                  <a:cs typeface="UPCxB" panose="020B0604020202020204" charset="-34"/>
                </a:rPr>
                <a:t>อาณาจักรอยุธยามีชัยภูมิเหมาะสมต่อการค้าระหว่างประเทศ ตั้งอยู่กึ่งกลางเส้นทางเดินเรือระหว่างจีนกับอินเดีย ความเข้มแข็งทางการเมืองและนโยบายการค้าทำให้อยุธยาเป็นศูนย์กลางแลกเปลี่ยนสินค้านานาชาติ พ่อค้าต่างชาติใช้ระบบส่งต่อสินค้าเมืองท่าต่าง ๆ โดยไม่ต้องเดินทางไปยังแหล่งผลิตโดยตรง ราชสำนักอยุธยาร่วมมือกับพ่อค้าจีนพัฒนา “การค้าสำเภา” ทำให้สินค้าไหลเวียนทั่วภูมิภาค ในพุทธศตวรรษที่ ๒๑ การค้ากับตะวันตกขยายตัว เริ่มจากโปรตุเกส ตามด้วยชาติยุโรปอื่น 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9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1091</Words>
  <Application>Microsoft Office PowerPoint</Application>
  <PresentationFormat>กำหนดเอง</PresentationFormat>
  <Paragraphs>70</Paragraphs>
  <Slides>14</Slides>
  <Notes>9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19" baseType="lpstr">
      <vt:lpstr>Browallia New</vt:lpstr>
      <vt:lpstr>UPCxB</vt:lpstr>
      <vt:lpstr>Calibri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แผนการจัดการเรียนรู้ที่ ๑ ความหมายและความสำคัญของประวัติศาสตร์</dc:title>
  <dc:creator>Ganokwan Somwongsa</dc:creator>
  <cp:lastModifiedBy>Mitson Doungtham</cp:lastModifiedBy>
  <cp:revision>13</cp:revision>
  <dcterms:created xsi:type="dcterms:W3CDTF">2006-08-16T00:00:00Z</dcterms:created>
  <dcterms:modified xsi:type="dcterms:W3CDTF">2025-12-11T04:30:51Z</dcterms:modified>
  <dc:identifier>DAGjIoAat9g</dc:identifier>
</cp:coreProperties>
</file>