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269" r:id="rId3"/>
    <p:sldId id="300" r:id="rId4"/>
    <p:sldId id="288" r:id="rId5"/>
    <p:sldId id="279" r:id="rId6"/>
    <p:sldId id="282" r:id="rId7"/>
    <p:sldId id="301" r:id="rId8"/>
    <p:sldId id="281" r:id="rId9"/>
    <p:sldId id="280" r:id="rId10"/>
    <p:sldId id="285" r:id="rId11"/>
    <p:sldId id="286" r:id="rId12"/>
    <p:sldId id="287" r:id="rId13"/>
    <p:sldId id="271" r:id="rId14"/>
    <p:sldId id="272" r:id="rId15"/>
    <p:sldId id="275" r:id="rId16"/>
    <p:sldId id="292" r:id="rId17"/>
    <p:sldId id="293" r:id="rId18"/>
    <p:sldId id="294" r:id="rId19"/>
    <p:sldId id="295" r:id="rId20"/>
    <p:sldId id="277" r:id="rId21"/>
    <p:sldId id="296" r:id="rId22"/>
    <p:sldId id="297" r:id="rId23"/>
    <p:sldId id="298" r:id="rId24"/>
    <p:sldId id="299" r:id="rId25"/>
    <p:sldId id="276" r:id="rId26"/>
    <p:sldId id="274" r:id="rId27"/>
  </p:sldIdLst>
  <p:sldSz cx="18288000" cy="10287000"/>
  <p:notesSz cx="6858000" cy="9144000"/>
  <p:embeddedFontLst>
    <p:embeddedFont>
      <p:font typeface="Browallia New" panose="020B0604020202020204" pitchFamily="34" charset="-34"/>
      <p:regular r:id="rId29"/>
      <p:bold r:id="rId30"/>
      <p:italic r:id="rId31"/>
      <p:boldItalic r:id="rId32"/>
    </p:embeddedFont>
    <p:embeddedFont>
      <p:font typeface="CS PraJad" panose="020B0604020202020204" charset="0"/>
      <p:regular r:id="rId33"/>
      <p:bold r:id="rId34"/>
      <p:italic r:id="rId35"/>
    </p:embeddedFont>
    <p:embeddedFont>
      <p:font typeface="Sarabun" panose="020B0604020202020204" charset="-34"/>
      <p:regular r:id="rId36"/>
      <p:bold r:id="rId37"/>
      <p:italic r:id="rId38"/>
      <p:boldItalic r:id="rId39"/>
    </p:embeddedFont>
    <p:embeddedFont>
      <p:font typeface="UPCxB" panose="020B0604020202020204" charset="-34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1A1F"/>
    <a:srgbClr val="E9E3D0"/>
    <a:srgbClr val="402852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044" autoAdjust="0"/>
  </p:normalViewPr>
  <p:slideViewPr>
    <p:cSldViewPr>
      <p:cViewPr varScale="1">
        <p:scale>
          <a:sx n="39" d="100"/>
          <a:sy n="39" d="100"/>
        </p:scale>
        <p:origin x="97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0FFDA-B331-43AF-8BBB-40F15E493425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05A7B-4CF6-4C20-8CC6-E5FD39F37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11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08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23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0DA0D-3E8A-F8E4-4D02-51A0AF561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DC79A48F-DBDD-DDA8-AF43-044D726A2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00D59A52-216D-8589-C05B-F4DCA2770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1FFEF21-84EC-F86F-C449-302779598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72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94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68DF4-6A7A-9C4A-6DDF-06B42DF35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6D59E4A7-2729-0ED1-3772-70C6A9726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DA2E9BA9-E3A6-2D92-DE7E-65D191C5D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A869113-4C9E-7EB2-3758-2E70AF523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97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34EF3-A6AC-96C9-78F9-2C675560E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3AA4D123-FBD1-C96F-95FF-19C0730917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28EA97FB-969C-0E09-D007-42599F813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DF55983-95D3-F539-93FA-CC1696A9B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38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69BD2-FB94-670F-AAD4-F42484039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AFC9B77A-CE8A-C68B-E411-9BFA4C63A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E4487EA1-4E42-42B2-2983-6D0DEA08F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B49FF6E-8D9F-3DB8-06B5-476C6E1DE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55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4FFCD-0169-CB72-8D75-455D8CC2E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EC82AD15-8592-E949-648B-0BA5B17FEC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91DB0D52-9707-7E70-0755-3ACA451BD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30A9B8D-944C-31D5-2266-0D1B8E08B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42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30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AFD60-163C-0105-F4A8-6D2980F1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7833AF4E-30A2-DCD7-79F7-39B66D56D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1C75DBF8-5FF7-335E-7850-847805179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7F00863-660C-0759-C734-248B9C906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39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78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4BD5-90DF-8BE1-A4BF-485045B08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20075DEE-C155-88B1-F885-F469B511D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C17FD208-6758-D3D1-A309-3C469244C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FE6D7D0-7B32-5C7E-2383-08122E7F9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4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A6DA2-E65A-11ED-F7EC-580494DB9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D824D1DC-DF37-CE04-6918-EDFEE2F95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1AE621F0-FABD-58B4-C820-0656AA761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6C0860B-73D9-B27A-51EE-46582E471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47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EDFAD-0DD9-3356-0677-DD310E99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234E10AD-7217-CA2C-F54B-008F7E9D8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2513C6D-139E-BAE0-734A-9C6309150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62728BF-478B-0B7C-AD9C-E571A6FB7E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0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68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3B46F-80EA-2145-926A-EB053B752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78E71027-0E5E-3184-7394-F5F93E0DC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9A41701C-7E9F-312A-4A5A-E71E4D4C6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7781D79-D533-0087-A682-5AFE577D5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18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84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5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18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05A7B-4CF6-4C20-8CC6-E5FD39F373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4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3.svg"/><Relationship Id="rId1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svg"/><Relationship Id="rId1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9.png"/><Relationship Id="rId5" Type="http://schemas.openxmlformats.org/officeDocument/2006/relationships/image" Target="../media/image28.png"/><Relationship Id="rId10" Type="http://schemas.openxmlformats.org/officeDocument/2006/relationships/image" Target="../media/image8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3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3.ti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d7c1z-pbuE?feature=oembed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1.jpg"/><Relationship Id="rId10" Type="http://schemas.openxmlformats.org/officeDocument/2006/relationships/image" Target="../media/image9.png"/><Relationship Id="rId4" Type="http://schemas.openxmlformats.org/officeDocument/2006/relationships/image" Target="../media/image50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0466EF90-A308-9542-2D69-F66737616275}"/>
              </a:ext>
            </a:extLst>
          </p:cNvPr>
          <p:cNvSpPr/>
          <p:nvPr/>
        </p:nvSpPr>
        <p:spPr>
          <a:xfrm>
            <a:off x="0" y="-4884"/>
            <a:ext cx="18288000" cy="3421790"/>
          </a:xfrm>
          <a:prstGeom prst="rect">
            <a:avLst/>
          </a:prstGeom>
          <a:solidFill>
            <a:srgbClr val="E9E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9050" y="4530781"/>
            <a:ext cx="11629612" cy="6937592"/>
          </a:xfrm>
          <a:custGeom>
            <a:avLst/>
            <a:gdLst/>
            <a:ahLst/>
            <a:cxnLst/>
            <a:rect l="l" t="t" r="r" b="b"/>
            <a:pathLst>
              <a:path w="11629612" h="6937592">
                <a:moveTo>
                  <a:pt x="0" y="0"/>
                </a:moveTo>
                <a:lnTo>
                  <a:pt x="11629612" y="0"/>
                </a:lnTo>
                <a:lnTo>
                  <a:pt x="11629612" y="6937592"/>
                </a:lnTo>
                <a:lnTo>
                  <a:pt x="0" y="693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t="-9823" b="-98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8124">
            <a:off x="15407121" y="1462191"/>
            <a:ext cx="4193275" cy="4204717"/>
          </a:xfrm>
          <a:custGeom>
            <a:avLst/>
            <a:gdLst/>
            <a:ahLst/>
            <a:cxnLst/>
            <a:rect l="l" t="t" r="r" b="b"/>
            <a:pathLst>
              <a:path w="2654473" h="2661716">
                <a:moveTo>
                  <a:pt x="0" y="0"/>
                </a:moveTo>
                <a:lnTo>
                  <a:pt x="2654473" y="0"/>
                </a:lnTo>
                <a:lnTo>
                  <a:pt x="2654473" y="2661716"/>
                </a:lnTo>
                <a:lnTo>
                  <a:pt x="0" y="2661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521834" y="1195450"/>
            <a:ext cx="12601770" cy="1309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th-TH" sz="13800" b="1" dirty="0">
                <a:solidFill>
                  <a:schemeClr val="accent6">
                    <a:lumMod val="50000"/>
                  </a:schemeClr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พั</a:t>
            </a: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ฒนาการของอาณาจักรธนบุรี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UPCxB" panose="020B0604020202020204" charset="-34"/>
              <a:ea typeface="Nirmala Text" panose="020B0502040204020203" pitchFamily="34" charset="0"/>
              <a:cs typeface="UPCxB" panose="020B0604020202020204" charset="-34"/>
              <a:sym typeface="Sarabu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09060" y="3642082"/>
            <a:ext cx="8859890" cy="6644918"/>
          </a:xfrm>
          <a:custGeom>
            <a:avLst/>
            <a:gdLst/>
            <a:ahLst/>
            <a:cxnLst/>
            <a:rect l="l" t="t" r="r" b="b"/>
            <a:pathLst>
              <a:path w="7138448" h="5353836">
                <a:moveTo>
                  <a:pt x="0" y="0"/>
                </a:moveTo>
                <a:lnTo>
                  <a:pt x="7138448" y="0"/>
                </a:lnTo>
                <a:lnTo>
                  <a:pt x="7138448" y="5353836"/>
                </a:lnTo>
                <a:lnTo>
                  <a:pt x="0" y="5353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85CFFCC0-63FA-6EE7-B9EB-E34923440DA6}"/>
              </a:ext>
            </a:extLst>
          </p:cNvPr>
          <p:cNvGrpSpPr/>
          <p:nvPr/>
        </p:nvGrpSpPr>
        <p:grpSpPr>
          <a:xfrm>
            <a:off x="-258963" y="-42900"/>
            <a:ext cx="3965185" cy="5353835"/>
            <a:chOff x="-258963" y="-42900"/>
            <a:chExt cx="3965185" cy="5353835"/>
          </a:xfrm>
        </p:grpSpPr>
        <p:pic>
          <p:nvPicPr>
            <p:cNvPr id="21" name="กราฟิก 20">
              <a:extLst>
                <a:ext uri="{FF2B5EF4-FFF2-40B4-BE49-F238E27FC236}">
                  <a16:creationId xmlns:a16="http://schemas.microsoft.com/office/drawing/2014/main" id="{ADC36F1E-22CC-61D4-ED45-F11CF39EF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7751" y="-42900"/>
              <a:ext cx="3185382" cy="5353835"/>
            </a:xfrm>
            <a:prstGeom prst="rect">
              <a:avLst/>
            </a:prstGeom>
          </p:spPr>
        </p:pic>
        <p:sp>
          <p:nvSpPr>
            <p:cNvPr id="11" name="Freeform 11"/>
            <p:cNvSpPr/>
            <p:nvPr/>
          </p:nvSpPr>
          <p:spPr>
            <a:xfrm>
              <a:off x="457200" y="2095500"/>
              <a:ext cx="2590312" cy="2990259"/>
            </a:xfrm>
            <a:custGeom>
              <a:avLst/>
              <a:gdLst/>
              <a:ahLst/>
              <a:cxnLst/>
              <a:rect l="l" t="t" r="r" b="b"/>
              <a:pathLst>
                <a:path w="1565130" h="1806788">
                  <a:moveTo>
                    <a:pt x="0" y="0"/>
                  </a:moveTo>
                  <a:lnTo>
                    <a:pt x="1565131" y="0"/>
                  </a:lnTo>
                  <a:lnTo>
                    <a:pt x="1565131" y="1806788"/>
                  </a:lnTo>
                  <a:lnTo>
                    <a:pt x="0" y="180678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9">
                <a:alphaModFix amt="80000"/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256EDEC5-46FC-1F61-A720-4EA9855019BA}"/>
                </a:ext>
              </a:extLst>
            </p:cNvPr>
            <p:cNvSpPr txBox="1"/>
            <p:nvPr/>
          </p:nvSpPr>
          <p:spPr>
            <a:xfrm>
              <a:off x="-201510" y="312251"/>
              <a:ext cx="3907732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h-TH" sz="6000" b="1" dirty="0">
                  <a:solidFill>
                    <a:schemeClr val="bg1"/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หน่วย</a:t>
              </a:r>
            </a:p>
            <a:p>
              <a:pPr algn="ctr"/>
              <a:r>
                <a:rPr lang="th-TH" sz="6000" b="1" dirty="0">
                  <a:solidFill>
                    <a:schemeClr val="bg1"/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การเรียนรู้ที่</a:t>
              </a:r>
              <a:endParaRPr lang="en-US" sz="6000" b="1" dirty="0">
                <a:solidFill>
                  <a:schemeClr val="bg1"/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endParaRP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E0E0103B-0D16-5A16-285F-7325250449F3}"/>
                </a:ext>
              </a:extLst>
            </p:cNvPr>
            <p:cNvSpPr txBox="1"/>
            <p:nvPr/>
          </p:nvSpPr>
          <p:spPr>
            <a:xfrm>
              <a:off x="-258963" y="726906"/>
              <a:ext cx="3907732" cy="4416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h-TH" sz="28700" b="1" dirty="0">
                  <a:solidFill>
                    <a:schemeClr val="bg1">
                      <a:lumMod val="95000"/>
                    </a:schemeClr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๕</a:t>
              </a:r>
              <a:endParaRPr lang="en-US" sz="28700" b="1" dirty="0">
                <a:solidFill>
                  <a:schemeClr val="bg1">
                    <a:lumMod val="95000"/>
                  </a:schemeClr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endParaRP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631A8B9E-ACAC-C2AB-BC5B-4BB3BD18EF36}"/>
              </a:ext>
            </a:extLst>
          </p:cNvPr>
          <p:cNvGrpSpPr/>
          <p:nvPr/>
        </p:nvGrpSpPr>
        <p:grpSpPr>
          <a:xfrm>
            <a:off x="3754151" y="4327402"/>
            <a:ext cx="11110607" cy="6071972"/>
            <a:chOff x="3754151" y="4327402"/>
            <a:chExt cx="11110607" cy="6071972"/>
          </a:xfrm>
        </p:grpSpPr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84FFD6EE-9C54-3461-53C3-2E52717E7464}"/>
                </a:ext>
              </a:extLst>
            </p:cNvPr>
            <p:cNvGrpSpPr/>
            <p:nvPr/>
          </p:nvGrpSpPr>
          <p:grpSpPr>
            <a:xfrm>
              <a:off x="3754151" y="4471951"/>
              <a:ext cx="11053155" cy="5574311"/>
              <a:chOff x="0" y="-85725"/>
              <a:chExt cx="2911119" cy="1468131"/>
            </a:xfrm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DE532DA5-1DEA-E0E8-BA95-4B0C66250720}"/>
                  </a:ext>
                </a:extLst>
              </p:cNvPr>
              <p:cNvSpPr/>
              <p:nvPr/>
            </p:nvSpPr>
            <p:spPr>
              <a:xfrm>
                <a:off x="0" y="0"/>
                <a:ext cx="2911119" cy="1382406"/>
              </a:xfrm>
              <a:custGeom>
                <a:avLst/>
                <a:gdLst/>
                <a:ahLst/>
                <a:cxnLst/>
                <a:rect l="l" t="t" r="r" b="b"/>
                <a:pathLst>
                  <a:path w="2839097" h="1104534">
                    <a:moveTo>
                      <a:pt x="71819" y="0"/>
                    </a:moveTo>
                    <a:lnTo>
                      <a:pt x="2767278" y="0"/>
                    </a:lnTo>
                    <a:cubicBezTo>
                      <a:pt x="2786325" y="0"/>
                      <a:pt x="2804593" y="7567"/>
                      <a:pt x="2818062" y="21035"/>
                    </a:cubicBezTo>
                    <a:cubicBezTo>
                      <a:pt x="2831530" y="34504"/>
                      <a:pt x="2839097" y="52772"/>
                      <a:pt x="2839097" y="71819"/>
                    </a:cubicBezTo>
                    <a:lnTo>
                      <a:pt x="2839097" y="1032715"/>
                    </a:lnTo>
                    <a:cubicBezTo>
                      <a:pt x="2839097" y="1072380"/>
                      <a:pt x="2806942" y="1104534"/>
                      <a:pt x="2767278" y="1104534"/>
                    </a:cubicBezTo>
                    <a:lnTo>
                      <a:pt x="71819" y="1104534"/>
                    </a:lnTo>
                    <a:cubicBezTo>
                      <a:pt x="32155" y="1104534"/>
                      <a:pt x="0" y="1072380"/>
                      <a:pt x="0" y="1032715"/>
                    </a:cubicBezTo>
                    <a:lnTo>
                      <a:pt x="0" y="71819"/>
                    </a:lnTo>
                    <a:cubicBezTo>
                      <a:pt x="0" y="32155"/>
                      <a:pt x="32155" y="0"/>
                      <a:pt x="71819" y="0"/>
                    </a:cubicBezTo>
                    <a:close/>
                  </a:path>
                </a:pathLst>
              </a:custGeom>
              <a:solidFill>
                <a:srgbClr val="E9E3D0">
                  <a:alpha val="7490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6">
                <a:extLst>
                  <a:ext uri="{FF2B5EF4-FFF2-40B4-BE49-F238E27FC236}">
                    <a16:creationId xmlns:a16="http://schemas.microsoft.com/office/drawing/2014/main" id="{E0AE4869-B559-B949-16A6-E4A2AAEE04A6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2839097" cy="11902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29"/>
                  </a:lnSpc>
                </a:pPr>
                <a:endParaRPr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</p:txBody>
          </p:sp>
        </p:grpSp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1A2F0050-FC48-7CCD-BD67-240236D89B94}"/>
                </a:ext>
              </a:extLst>
            </p:cNvPr>
            <p:cNvGrpSpPr/>
            <p:nvPr/>
          </p:nvGrpSpPr>
          <p:grpSpPr>
            <a:xfrm>
              <a:off x="4991099" y="4327402"/>
              <a:ext cx="8353729" cy="1088717"/>
              <a:chOff x="4991099" y="4327402"/>
              <a:chExt cx="8353729" cy="1088717"/>
            </a:xfrm>
          </p:grpSpPr>
          <p:sp>
            <p:nvSpPr>
              <p:cNvPr id="35" name="สี่เหลี่ยมผืนผ้า: มุมมน 34">
                <a:extLst>
                  <a:ext uri="{FF2B5EF4-FFF2-40B4-BE49-F238E27FC236}">
                    <a16:creationId xmlns:a16="http://schemas.microsoft.com/office/drawing/2014/main" id="{A6ADC010-8142-1037-517E-F096FD94E994}"/>
                  </a:ext>
                </a:extLst>
              </p:cNvPr>
              <p:cNvSpPr/>
              <p:nvPr/>
            </p:nvSpPr>
            <p:spPr>
              <a:xfrm>
                <a:off x="4991099" y="4327402"/>
                <a:ext cx="8305800" cy="108871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47B68822-C9DD-0814-C554-45893D23185D}"/>
                  </a:ext>
                </a:extLst>
              </p:cNvPr>
              <p:cNvSpPr txBox="1"/>
              <p:nvPr/>
            </p:nvSpPr>
            <p:spPr>
              <a:xfrm>
                <a:off x="4991099" y="4364663"/>
                <a:ext cx="8353729" cy="9233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th-TH" sz="6000" b="1" dirty="0">
                    <a:solidFill>
                      <a:schemeClr val="accent2">
                        <a:lumMod val="5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สาระการเรียนรู้</a:t>
                </a:r>
                <a:endParaRPr lang="en-US" sz="6000" b="1" dirty="0">
                  <a:solidFill>
                    <a:schemeClr val="accent2">
                      <a:lumMod val="50000"/>
                    </a:schemeClr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endParaRPr>
              </a:p>
            </p:txBody>
          </p:sp>
        </p:grpSp>
        <p:sp>
          <p:nvSpPr>
            <p:cNvPr id="37" name="TextBox 10">
              <a:extLst>
                <a:ext uri="{FF2B5EF4-FFF2-40B4-BE49-F238E27FC236}">
                  <a16:creationId xmlns:a16="http://schemas.microsoft.com/office/drawing/2014/main" id="{9048ADDB-63C8-A729-6536-445704B15254}"/>
                </a:ext>
              </a:extLst>
            </p:cNvPr>
            <p:cNvSpPr txBox="1"/>
            <p:nvPr/>
          </p:nvSpPr>
          <p:spPr>
            <a:xfrm>
              <a:off x="4114800" y="5474949"/>
              <a:ext cx="10749958" cy="4924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tabLst>
                  <a:tab pos="463550" algn="l"/>
                </a:tabLst>
              </a:pPr>
              <a:r>
                <a:rPr lang="th-TH" sz="400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๑.	การสถาปนาอาณาจักรธนบุรี</a:t>
              </a:r>
            </a:p>
            <a:p>
              <a:pPr>
                <a:tabLst>
                  <a:tab pos="463550" algn="l"/>
                </a:tabLst>
              </a:pPr>
              <a:r>
                <a:rPr lang="th-TH" sz="400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๒.	พระราชประวัติและพระราชกรณียกิจของสมเด็จพระเจ้าตากสินมหาราช</a:t>
              </a:r>
            </a:p>
            <a:p>
              <a:pPr>
                <a:tabLst>
                  <a:tab pos="463550" algn="l"/>
                </a:tabLst>
              </a:pPr>
              <a:r>
                <a:rPr lang="th-TH" sz="400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๓.	พัฒนาการทางการเมืองการปกครองของอาณาจักรธนบุรี</a:t>
              </a:r>
            </a:p>
            <a:p>
              <a:pPr>
                <a:tabLst>
                  <a:tab pos="463550" algn="l"/>
                </a:tabLst>
              </a:pPr>
              <a:r>
                <a:rPr lang="th-TH" sz="400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๔. ความสัมพันธ์กับต่างประเทศสมัยธนบุรี</a:t>
              </a:r>
            </a:p>
            <a:p>
              <a:pPr>
                <a:tabLst>
                  <a:tab pos="463550" algn="l"/>
                </a:tabLst>
              </a:pPr>
              <a:r>
                <a:rPr lang="th-TH" sz="400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๕. เศรษฐกิจและสังคมสมัยธนบุรี</a:t>
              </a:r>
            </a:p>
            <a:p>
              <a:pPr>
                <a:tabLst>
                  <a:tab pos="463550" algn="l"/>
                </a:tabLst>
              </a:pPr>
              <a:r>
                <a:rPr lang="th-TH" sz="400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๖. ภูมิปัญญาไทยสมัยธนบุรี</a:t>
              </a:r>
            </a:p>
            <a:p>
              <a:pPr>
                <a:tabLst>
                  <a:tab pos="463550" algn="l"/>
                </a:tabLst>
              </a:pPr>
              <a:r>
                <a:rPr lang="th-TH" sz="400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๗. การสิ้นสุดสมัยธนบุรี</a:t>
              </a:r>
            </a:p>
            <a:p>
              <a:pPr marL="742950" indent="-742950">
                <a:buAutoNum type="thaiNumPeriod" startAt="4"/>
                <a:tabLst>
                  <a:tab pos="463550" algn="l"/>
                </a:tabLst>
              </a:pPr>
              <a:endParaRPr lang="th-TH" sz="4000" dirty="0">
                <a:latin typeface="UPCxB" panose="02000000000000000000" pitchFamily="2" charset="-34"/>
                <a:ea typeface="Sarabun"/>
                <a:cs typeface="UPCxB" panose="02000000000000000000" pitchFamily="2" charset="-34"/>
                <a:sym typeface="Sarabun"/>
              </a:endParaRPr>
            </a:p>
          </p:txBody>
        </p:sp>
      </p:grpSp>
      <p:pic>
        <p:nvPicPr>
          <p:cNvPr id="4" name="Google Shape;85;p13">
            <a:extLst>
              <a:ext uri="{FF2B5EF4-FFF2-40B4-BE49-F238E27FC236}">
                <a16:creationId xmlns:a16="http://schemas.microsoft.com/office/drawing/2014/main" id="{C62112D1-91C2-5AA3-FA72-027BF131CD8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920846" y="173372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PMKM">
            <a:extLst>
              <a:ext uri="{FF2B5EF4-FFF2-40B4-BE49-F238E27FC236}">
                <a16:creationId xmlns:a16="http://schemas.microsoft.com/office/drawing/2014/main" id="{C47B5441-AFC4-3AF5-7E42-94A19675E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687" y="216412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1AF31856-9FBE-F0DB-6056-C77E0F7E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4" y="252533"/>
            <a:ext cx="18323324" cy="12215549"/>
          </a:xfrm>
          <a:prstGeom prst="rect">
            <a:avLst/>
          </a:prstGeom>
        </p:spPr>
      </p:pic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01AA3855-F0A8-BDE2-4C36-6325BAFC054C}"/>
              </a:ext>
            </a:extLst>
          </p:cNvPr>
          <p:cNvSpPr/>
          <p:nvPr/>
        </p:nvSpPr>
        <p:spPr>
          <a:xfrm>
            <a:off x="803066" y="535906"/>
            <a:ext cx="13569951" cy="14710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</a:t>
            </a:r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๘. งานวรรณกรรมในข้อใดไม่ได้เกิดขึ้นในสมัยธนบุรี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932D18AE-8EF4-8F26-1AFE-552B0AB79835}"/>
              </a:ext>
            </a:extLst>
          </p:cNvPr>
          <p:cNvSpPr/>
          <p:nvPr/>
        </p:nvSpPr>
        <p:spPr>
          <a:xfrm>
            <a:off x="811271" y="2205619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กฤษณาสอนน้องคำฉันท์</a:t>
            </a:r>
          </a:p>
        </p:txBody>
      </p:sp>
      <p:sp>
        <p:nvSpPr>
          <p:cNvPr id="25" name="Rectangle: Rounded Corners 14">
            <a:extLst>
              <a:ext uri="{FF2B5EF4-FFF2-40B4-BE49-F238E27FC236}">
                <a16:creationId xmlns:a16="http://schemas.microsoft.com/office/drawing/2014/main" id="{7D2CBD92-F986-41AE-819E-D5FA39299682}"/>
              </a:ext>
            </a:extLst>
          </p:cNvPr>
          <p:cNvSpPr/>
          <p:nvPr/>
        </p:nvSpPr>
        <p:spPr>
          <a:xfrm>
            <a:off x="811271" y="4047761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๒. นิราศกวางตุ้ง</a:t>
            </a:r>
          </a:p>
        </p:txBody>
      </p:sp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229B80F5-7D4E-841F-73CE-5F2A97C668BA}"/>
              </a:ext>
            </a:extLst>
          </p:cNvPr>
          <p:cNvSpPr/>
          <p:nvPr/>
        </p:nvSpPr>
        <p:spPr>
          <a:xfrm>
            <a:off x="803067" y="5889903"/>
            <a:ext cx="14605742" cy="13497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๓. รามเกียรติ์ตอนท้าวมาลีวราชว่าความ</a:t>
            </a:r>
          </a:p>
        </p:txBody>
      </p:sp>
      <p:sp>
        <p:nvSpPr>
          <p:cNvPr id="36" name="Rectangle: Rounded Corners 16">
            <a:extLst>
              <a:ext uri="{FF2B5EF4-FFF2-40B4-BE49-F238E27FC236}">
                <a16:creationId xmlns:a16="http://schemas.microsoft.com/office/drawing/2014/main" id="{7A501925-1175-E9E2-C5C5-6755F61137BB}"/>
              </a:ext>
            </a:extLst>
          </p:cNvPr>
          <p:cNvSpPr/>
          <p:nvPr/>
        </p:nvSpPr>
        <p:spPr>
          <a:xfrm>
            <a:off x="811272" y="7733561"/>
            <a:ext cx="14589333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๔. ลิลิตยวนพ่าย</a:t>
            </a:r>
            <a:endParaRPr lang="th-TH" sz="2800" dirty="0">
              <a:solidFill>
                <a:schemeClr val="tx1"/>
              </a:solidFill>
              <a:latin typeface="UPCxB" panose="02000000000000000000" pitchFamily="2" charset="-34"/>
              <a:ea typeface="CS PraJad" panose="02000503000000000000" pitchFamily="50" charset="-34"/>
              <a:cs typeface="UPCxB" panose="02000000000000000000" pitchFamily="2" charset="-34"/>
            </a:endParaRPr>
          </a:p>
        </p:txBody>
      </p:sp>
      <p:pic>
        <p:nvPicPr>
          <p:cNvPr id="37" name="y2meta.com-30 second timer _ จับเวลา  30 วินาที-(1080p)">
            <a:hlinkClick r:id="" action="ppaction://media"/>
            <a:extLst>
              <a:ext uri="{FF2B5EF4-FFF2-40B4-BE49-F238E27FC236}">
                <a16:creationId xmlns:a16="http://schemas.microsoft.com/office/drawing/2014/main" id="{06E1881E-F4BE-B0B3-4573-69E50C6B6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2683" y="575468"/>
            <a:ext cx="2164135" cy="1217326"/>
          </a:xfrm>
          <a:prstGeom prst="rect">
            <a:avLst/>
          </a:prstGeom>
          <a:solidFill>
            <a:srgbClr val="7B0118"/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22C12902-4413-E5F0-3745-29B8738F1C6F}"/>
              </a:ext>
            </a:extLst>
          </p:cNvPr>
          <p:cNvSpPr/>
          <p:nvPr/>
        </p:nvSpPr>
        <p:spPr>
          <a:xfrm>
            <a:off x="16535400" y="9219639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CS PraJad" panose="02000503000000000000" pitchFamily="50" charset="-34"/>
                <a:ea typeface="CS PraJad" panose="02000503000000000000" pitchFamily="50" charset="-34"/>
                <a:cs typeface="CS PraJad" panose="02000503000000000000" pitchFamily="50" charset="-34"/>
              </a:rPr>
              <a:t>ต่อไป</a:t>
            </a:r>
          </a:p>
        </p:txBody>
      </p:sp>
      <p:sp>
        <p:nvSpPr>
          <p:cNvPr id="39" name="black">
            <a:extLst>
              <a:ext uri="{FF2B5EF4-FFF2-40B4-BE49-F238E27FC236}">
                <a16:creationId xmlns:a16="http://schemas.microsoft.com/office/drawing/2014/main" id="{799C3A8D-6A71-C193-017E-66CE6D11C11A}"/>
              </a:ext>
            </a:extLst>
          </p:cNvPr>
          <p:cNvSpPr>
            <a:spLocks/>
          </p:cNvSpPr>
          <p:nvPr/>
        </p:nvSpPr>
        <p:spPr>
          <a:xfrm>
            <a:off x="0" y="-12482"/>
            <a:ext cx="18332380" cy="10311964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0" name="Rectangle: Rounded Corners 2">
            <a:extLst>
              <a:ext uri="{FF2B5EF4-FFF2-40B4-BE49-F238E27FC236}">
                <a16:creationId xmlns:a16="http://schemas.microsoft.com/office/drawing/2014/main" id="{FC05DF64-680E-F7C7-31F5-7EDDDF7D0368}"/>
              </a:ext>
            </a:extLst>
          </p:cNvPr>
          <p:cNvSpPr/>
          <p:nvPr/>
        </p:nvSpPr>
        <p:spPr>
          <a:xfrm>
            <a:off x="784016" y="7733561"/>
            <a:ext cx="14589333" cy="1348273"/>
          </a:xfrm>
          <a:prstGeom prst="roundRect">
            <a:avLst/>
          </a:prstGeom>
          <a:solidFill>
            <a:srgbClr val="0B99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๔. ลิลิตยวนพ่าย</a:t>
            </a: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29C5ECEB-46B5-8054-41A9-D532267487E1}"/>
              </a:ext>
            </a:extLst>
          </p:cNvPr>
          <p:cNvSpPr/>
          <p:nvPr/>
        </p:nvSpPr>
        <p:spPr>
          <a:xfrm>
            <a:off x="14572684" y="603289"/>
            <a:ext cx="2164134" cy="1133657"/>
          </a:xfrm>
          <a:prstGeom prst="roundRect">
            <a:avLst/>
          </a:prstGeom>
          <a:solidFill>
            <a:srgbClr val="7B011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หมดเวลา</a:t>
            </a:r>
          </a:p>
        </p:txBody>
      </p:sp>
      <p:sp>
        <p:nvSpPr>
          <p:cNvPr id="42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88525C92-04AE-A985-B5F8-733D08121EB8}"/>
              </a:ext>
            </a:extLst>
          </p:cNvPr>
          <p:cNvSpPr/>
          <p:nvPr/>
        </p:nvSpPr>
        <p:spPr>
          <a:xfrm>
            <a:off x="16546318" y="9221798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ต่อไป</a:t>
            </a:r>
          </a:p>
        </p:txBody>
      </p:sp>
    </p:spTree>
    <p:extLst>
      <p:ext uri="{BB962C8B-B14F-4D97-AF65-F5344CB8AC3E}">
        <p14:creationId xmlns:p14="http://schemas.microsoft.com/office/powerpoint/2010/main" val="1584748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1" grpId="0" animBg="1"/>
      <p:bldP spid="31" grpId="1" animBg="1"/>
      <p:bldP spid="31" grpId="2" animBg="1"/>
      <p:bldP spid="36" grpId="0" animBg="1"/>
      <p:bldP spid="36" grpId="1" animBg="1"/>
      <p:bldP spid="36" grpId="2" animBg="1"/>
      <p:bldP spid="38" grpId="0" animBg="1"/>
      <p:bldP spid="39" grpId="0" animBg="1"/>
      <p:bldP spid="40" grpId="0" animBg="1"/>
      <p:bldP spid="40" grpId="1" animBg="1"/>
      <p:bldP spid="40" grpId="2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1AF31856-9FBE-F0DB-6056-C77E0F7E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2" y="267229"/>
            <a:ext cx="18323324" cy="12215549"/>
          </a:xfrm>
          <a:prstGeom prst="rect">
            <a:avLst/>
          </a:prstGeom>
        </p:spPr>
      </p:pic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01AA3855-F0A8-BDE2-4C36-6325BAFC054C}"/>
              </a:ext>
            </a:extLst>
          </p:cNvPr>
          <p:cNvSpPr/>
          <p:nvPr/>
        </p:nvSpPr>
        <p:spPr>
          <a:xfrm>
            <a:off x="643581" y="282899"/>
            <a:ext cx="13569951" cy="154675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4000" dirty="0">
                <a:solidFill>
                  <a:schemeClr val="bg1"/>
                </a:solidFill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๙.</a:t>
            </a:r>
            <a:r>
              <a:rPr lang="en-US" sz="4000" dirty="0">
                <a:solidFill>
                  <a:schemeClr val="bg1"/>
                </a:solidFill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 </a:t>
            </a:r>
            <a:r>
              <a:rPr lang="th-TH" sz="4000" dirty="0">
                <a:solidFill>
                  <a:schemeClr val="bg1"/>
                </a:solidFill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หากนักเรียนต้องการไปชมงานช่างฝีมือสมัยธนบุรี นักเรียนสามารถไปชมได้ที่ใด</a:t>
            </a:r>
          </a:p>
        </p:txBody>
      </p:sp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6D11DAD9-7700-BD97-9AC0-42BDC8B0EE53}"/>
              </a:ext>
            </a:extLst>
          </p:cNvPr>
          <p:cNvSpPr/>
          <p:nvPr/>
        </p:nvSpPr>
        <p:spPr>
          <a:xfrm>
            <a:off x="811271" y="2205619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พระแท่นเจริญวิปัสสนา ในวิหารหน้าพระปรางค์วัดอรุณราชวราราม</a:t>
            </a:r>
          </a:p>
        </p:txBody>
      </p:sp>
      <p:pic>
        <p:nvPicPr>
          <p:cNvPr id="37" name="y2meta.com-30 second timer _ จับเวลา  30 วินาที-(1080p)">
            <a:hlinkClick r:id="" action="ppaction://media"/>
            <a:extLst>
              <a:ext uri="{FF2B5EF4-FFF2-40B4-BE49-F238E27FC236}">
                <a16:creationId xmlns:a16="http://schemas.microsoft.com/office/drawing/2014/main" id="{06E1881E-F4BE-B0B3-4573-69E50C6B6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2683" y="575468"/>
            <a:ext cx="2164135" cy="1217326"/>
          </a:xfrm>
          <a:prstGeom prst="rect">
            <a:avLst/>
          </a:prstGeom>
          <a:solidFill>
            <a:srgbClr val="7B0118"/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B5DEEDDE-036F-FE55-959A-FECE5AC2FF80}"/>
              </a:ext>
            </a:extLst>
          </p:cNvPr>
          <p:cNvSpPr/>
          <p:nvPr/>
        </p:nvSpPr>
        <p:spPr>
          <a:xfrm>
            <a:off x="803067" y="5889903"/>
            <a:ext cx="14605742" cy="13497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๓. วิหารวัดพระศรีรัตนศาสดาราม</a:t>
            </a: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C00E6F22-1A1C-2B99-2A54-15521706879E}"/>
              </a:ext>
            </a:extLst>
          </p:cNvPr>
          <p:cNvSpPr/>
          <p:nvPr/>
        </p:nvSpPr>
        <p:spPr>
          <a:xfrm>
            <a:off x="811272" y="7733561"/>
            <a:ext cx="14589333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๔. พระอุโบสถวัดเบญจมบพิตร</a:t>
            </a:r>
            <a:endParaRPr lang="th-TH" sz="2800" dirty="0">
              <a:solidFill>
                <a:schemeClr val="tx1"/>
              </a:solidFill>
              <a:latin typeface="UPCxB" panose="02000000000000000000" pitchFamily="2" charset="-34"/>
              <a:ea typeface="CS PraJad" panose="02000503000000000000" pitchFamily="50" charset="-34"/>
              <a:cs typeface="UPCxB" panose="02000000000000000000" pitchFamily="2" charset="-34"/>
            </a:endParaRPr>
          </a:p>
        </p:txBody>
      </p:sp>
      <p:sp>
        <p:nvSpPr>
          <p:cNvPr id="38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22C12902-4413-E5F0-3745-29B8738F1C6F}"/>
              </a:ext>
            </a:extLst>
          </p:cNvPr>
          <p:cNvSpPr/>
          <p:nvPr/>
        </p:nvSpPr>
        <p:spPr>
          <a:xfrm>
            <a:off x="16535400" y="9219639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CS PraJad" panose="02000503000000000000" pitchFamily="50" charset="-34"/>
                <a:ea typeface="CS PraJad" panose="02000503000000000000" pitchFamily="50" charset="-34"/>
                <a:cs typeface="CS PraJad" panose="02000503000000000000" pitchFamily="50" charset="-34"/>
              </a:rPr>
              <a:t>ต่อไป</a:t>
            </a: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29C5ECEB-46B5-8054-41A9-D532267487E1}"/>
              </a:ext>
            </a:extLst>
          </p:cNvPr>
          <p:cNvSpPr/>
          <p:nvPr/>
        </p:nvSpPr>
        <p:spPr>
          <a:xfrm>
            <a:off x="14572684" y="603289"/>
            <a:ext cx="2164134" cy="1133657"/>
          </a:xfrm>
          <a:prstGeom prst="roundRect">
            <a:avLst/>
          </a:prstGeom>
          <a:solidFill>
            <a:srgbClr val="7B011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หมดเวลา</a:t>
            </a:r>
          </a:p>
        </p:txBody>
      </p:sp>
      <p:sp>
        <p:nvSpPr>
          <p:cNvPr id="42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88525C92-04AE-A985-B5F8-733D08121EB8}"/>
              </a:ext>
            </a:extLst>
          </p:cNvPr>
          <p:cNvSpPr/>
          <p:nvPr/>
        </p:nvSpPr>
        <p:spPr>
          <a:xfrm>
            <a:off x="16535400" y="9221798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ต่อไป</a:t>
            </a: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19836D0B-0F2D-D56F-7997-207B94E1E287}"/>
              </a:ext>
            </a:extLst>
          </p:cNvPr>
          <p:cNvSpPr/>
          <p:nvPr/>
        </p:nvSpPr>
        <p:spPr>
          <a:xfrm>
            <a:off x="811271" y="4047761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๒. ระเบียงวัดพระเชตุพนวิมลม</a:t>
            </a:r>
            <a:r>
              <a:rPr lang="th-TH" sz="3200" dirty="0" err="1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ังค</a:t>
            </a:r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ลาราม</a:t>
            </a: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DF6165AF-526D-61F6-9EB3-25C192DC1321}"/>
              </a:ext>
            </a:extLst>
          </p:cNvPr>
          <p:cNvSpPr/>
          <p:nvPr/>
        </p:nvSpPr>
        <p:spPr>
          <a:xfrm>
            <a:off x="811271" y="2205618"/>
            <a:ext cx="14589333" cy="1348273"/>
          </a:xfrm>
          <a:prstGeom prst="roundRect">
            <a:avLst/>
          </a:prstGeom>
          <a:solidFill>
            <a:srgbClr val="0B99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พระแท่นเจริญวิปัสสนา ในวิหารหน้าพระปรางค์วัดอรุณราชวราราม</a:t>
            </a:r>
          </a:p>
        </p:txBody>
      </p:sp>
      <p:sp>
        <p:nvSpPr>
          <p:cNvPr id="39" name="black">
            <a:extLst>
              <a:ext uri="{FF2B5EF4-FFF2-40B4-BE49-F238E27FC236}">
                <a16:creationId xmlns:a16="http://schemas.microsoft.com/office/drawing/2014/main" id="{799C3A8D-6A71-C193-017E-66CE6D11C11A}"/>
              </a:ext>
            </a:extLst>
          </p:cNvPr>
          <p:cNvSpPr>
            <a:spLocks/>
          </p:cNvSpPr>
          <p:nvPr/>
        </p:nvSpPr>
        <p:spPr>
          <a:xfrm>
            <a:off x="-46786" y="-190500"/>
            <a:ext cx="18323324" cy="1043939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9122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2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2" grpId="1" animBg="1"/>
      <p:bldP spid="2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38" grpId="0" animBg="1"/>
      <p:bldP spid="41" grpId="0" animBg="1"/>
      <p:bldP spid="42" grpId="0" animBg="1"/>
      <p:bldP spid="3" grpId="0" animBg="1"/>
      <p:bldP spid="3" grpId="1" animBg="1"/>
      <p:bldP spid="3" grpId="2" animBg="1"/>
      <p:bldP spid="6" grpId="0" animBg="1"/>
      <p:bldP spid="6" grpId="1" animBg="1"/>
      <p:bldP spid="6" grpId="2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1AF31856-9FBE-F0DB-6056-C77E0F7E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4" y="252533"/>
            <a:ext cx="18323324" cy="12215549"/>
          </a:xfrm>
          <a:prstGeom prst="rect">
            <a:avLst/>
          </a:prstGeom>
        </p:spPr>
      </p:pic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01AA3855-F0A8-BDE2-4C36-6325BAFC054C}"/>
              </a:ext>
            </a:extLst>
          </p:cNvPr>
          <p:cNvSpPr/>
          <p:nvPr/>
        </p:nvSpPr>
        <p:spPr>
          <a:xfrm>
            <a:off x="803066" y="535906"/>
            <a:ext cx="13569951" cy="14710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๑๐. งานวรรณกรรมข้อใดจัดเป็นงานวรรณกรรมที่ทรงคุณค่าทางประวัติศาสตร์ซึ่งคนรุ่นต่อมาใช้</a:t>
            </a:r>
            <a:r>
              <a:rPr lang="en-US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</a:t>
            </a:r>
          </a:p>
          <a:p>
            <a:r>
              <a:rPr lang="en-US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    </a:t>
            </a:r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ศึกษาสภาพบ้านเมืองในสมัยกรุงธนบุรี</a:t>
            </a:r>
          </a:p>
        </p:txBody>
      </p:sp>
      <p:pic>
        <p:nvPicPr>
          <p:cNvPr id="37" name="y2meta.com-30 second timer _ จับเวลา  30 วินาที-(1080p)">
            <a:hlinkClick r:id="" action="ppaction://media"/>
            <a:extLst>
              <a:ext uri="{FF2B5EF4-FFF2-40B4-BE49-F238E27FC236}">
                <a16:creationId xmlns:a16="http://schemas.microsoft.com/office/drawing/2014/main" id="{06E1881E-F4BE-B0B3-4573-69E50C6B6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2683" y="575468"/>
            <a:ext cx="2164135" cy="1217326"/>
          </a:xfrm>
          <a:prstGeom prst="rect">
            <a:avLst/>
          </a:prstGeom>
          <a:solidFill>
            <a:srgbClr val="7B0118"/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22C12902-4413-E5F0-3745-29B8738F1C6F}"/>
              </a:ext>
            </a:extLst>
          </p:cNvPr>
          <p:cNvSpPr/>
          <p:nvPr/>
        </p:nvSpPr>
        <p:spPr>
          <a:xfrm>
            <a:off x="16535400" y="9219639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CS PraJad" panose="02000503000000000000" pitchFamily="50" charset="-34"/>
                <a:ea typeface="CS PraJad" panose="02000503000000000000" pitchFamily="50" charset="-34"/>
                <a:cs typeface="CS PraJad" panose="02000503000000000000" pitchFamily="50" charset="-34"/>
              </a:rPr>
              <a:t>ต่อไป</a:t>
            </a: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29C5ECEB-46B5-8054-41A9-D532267487E1}"/>
              </a:ext>
            </a:extLst>
          </p:cNvPr>
          <p:cNvSpPr/>
          <p:nvPr/>
        </p:nvSpPr>
        <p:spPr>
          <a:xfrm>
            <a:off x="14572684" y="603289"/>
            <a:ext cx="2164134" cy="1133657"/>
          </a:xfrm>
          <a:prstGeom prst="roundRect">
            <a:avLst/>
          </a:prstGeom>
          <a:solidFill>
            <a:srgbClr val="7B011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หมดเวลา</a:t>
            </a:r>
          </a:p>
        </p:txBody>
      </p:sp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55B6CC67-6665-3875-FAA4-640FFB305924}"/>
              </a:ext>
            </a:extLst>
          </p:cNvPr>
          <p:cNvSpPr/>
          <p:nvPr/>
        </p:nvSpPr>
        <p:spPr>
          <a:xfrm>
            <a:off x="811271" y="2205619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โคลงสี่สุภาพของนายสวน มหาดเล็ก</a:t>
            </a:r>
          </a:p>
        </p:txBody>
      </p:sp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F3A5ABC4-5874-CC76-A57A-F77636272E9C}"/>
              </a:ext>
            </a:extLst>
          </p:cNvPr>
          <p:cNvSpPr/>
          <p:nvPr/>
        </p:nvSpPr>
        <p:spPr>
          <a:xfrm>
            <a:off x="803067" y="5889903"/>
            <a:ext cx="14605742" cy="13497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๓. ลิลิตเพชรมงกุฎของหลวงสรวิชิต</a:t>
            </a:r>
          </a:p>
        </p:txBody>
      </p:sp>
      <p:sp>
        <p:nvSpPr>
          <p:cNvPr id="4" name="Rectangle: Rounded Corners 16">
            <a:extLst>
              <a:ext uri="{FF2B5EF4-FFF2-40B4-BE49-F238E27FC236}">
                <a16:creationId xmlns:a16="http://schemas.microsoft.com/office/drawing/2014/main" id="{922A3F44-E528-4E8B-5BB1-3046FDF593FD}"/>
              </a:ext>
            </a:extLst>
          </p:cNvPr>
          <p:cNvSpPr/>
          <p:nvPr/>
        </p:nvSpPr>
        <p:spPr>
          <a:xfrm>
            <a:off x="811272" y="7733561"/>
            <a:ext cx="14589333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๔. อิเหนาคำฉันท์</a:t>
            </a:r>
            <a:endParaRPr lang="th-TH" sz="2800" dirty="0">
              <a:solidFill>
                <a:schemeClr val="tx1"/>
              </a:solidFill>
              <a:latin typeface="UPCxB" panose="02000000000000000000" pitchFamily="2" charset="-34"/>
              <a:ea typeface="CS PraJad" panose="02000503000000000000" pitchFamily="50" charset="-34"/>
              <a:cs typeface="UPCxB" panose="02000000000000000000" pitchFamily="2" charset="-34"/>
            </a:endParaRPr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AC1EA127-F3FD-9843-BE16-D66A9BE2CA08}"/>
              </a:ext>
            </a:extLst>
          </p:cNvPr>
          <p:cNvSpPr/>
          <p:nvPr/>
        </p:nvSpPr>
        <p:spPr>
          <a:xfrm>
            <a:off x="811271" y="4047761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๒. สามก๊กของเจ้าพระยาพระคลัง (หน)</a:t>
            </a: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F6F32B4B-5E5F-2DF9-9ACE-DD6983EC5C09}"/>
              </a:ext>
            </a:extLst>
          </p:cNvPr>
          <p:cNvSpPr/>
          <p:nvPr/>
        </p:nvSpPr>
        <p:spPr>
          <a:xfrm>
            <a:off x="811271" y="2212718"/>
            <a:ext cx="14589333" cy="1348273"/>
          </a:xfrm>
          <a:prstGeom prst="roundRect">
            <a:avLst/>
          </a:prstGeom>
          <a:solidFill>
            <a:srgbClr val="0B99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โคลงสี่สุภาพของนายสวน มหาดเล็ก</a:t>
            </a:r>
          </a:p>
        </p:txBody>
      </p:sp>
      <p:sp>
        <p:nvSpPr>
          <p:cNvPr id="39" name="black">
            <a:extLst>
              <a:ext uri="{FF2B5EF4-FFF2-40B4-BE49-F238E27FC236}">
                <a16:creationId xmlns:a16="http://schemas.microsoft.com/office/drawing/2014/main" id="{799C3A8D-6A71-C193-017E-66CE6D11C11A}"/>
              </a:ext>
            </a:extLst>
          </p:cNvPr>
          <p:cNvSpPr>
            <a:spLocks/>
          </p:cNvSpPr>
          <p:nvPr/>
        </p:nvSpPr>
        <p:spPr>
          <a:xfrm>
            <a:off x="-35324" y="0"/>
            <a:ext cx="18323324" cy="1027962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2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88525C92-04AE-A985-B5F8-733D08121EB8}"/>
              </a:ext>
            </a:extLst>
          </p:cNvPr>
          <p:cNvSpPr/>
          <p:nvPr/>
        </p:nvSpPr>
        <p:spPr>
          <a:xfrm>
            <a:off x="16535400" y="9221798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ต่อไป</a:t>
            </a:r>
          </a:p>
        </p:txBody>
      </p:sp>
    </p:spTree>
    <p:extLst>
      <p:ext uri="{BB962C8B-B14F-4D97-AF65-F5344CB8AC3E}">
        <p14:creationId xmlns:p14="http://schemas.microsoft.com/office/powerpoint/2010/main" val="127896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2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3" grpId="0" animBg="1"/>
      <p:bldP spid="38" grpId="0" animBg="1"/>
      <p:bldP spid="41" grpId="0" animBg="1"/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39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66CF4-66E4-6BF0-5E6B-93F76FD94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742EAD9E-452D-5253-515B-64D9D176A468}"/>
              </a:ext>
            </a:extLst>
          </p:cNvPr>
          <p:cNvSpPr/>
          <p:nvPr/>
        </p:nvSpPr>
        <p:spPr>
          <a:xfrm>
            <a:off x="0" y="-4884"/>
            <a:ext cx="18288000" cy="3421790"/>
          </a:xfrm>
          <a:prstGeom prst="rect">
            <a:avLst/>
          </a:prstGeom>
          <a:solidFill>
            <a:srgbClr val="E9E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8A428AC-D124-D572-88D6-38E20D718B49}"/>
              </a:ext>
            </a:extLst>
          </p:cNvPr>
          <p:cNvSpPr/>
          <p:nvPr/>
        </p:nvSpPr>
        <p:spPr>
          <a:xfrm>
            <a:off x="19050" y="4530781"/>
            <a:ext cx="11629612" cy="6937592"/>
          </a:xfrm>
          <a:custGeom>
            <a:avLst/>
            <a:gdLst/>
            <a:ahLst/>
            <a:cxnLst/>
            <a:rect l="l" t="t" r="r" b="b"/>
            <a:pathLst>
              <a:path w="11629612" h="6937592">
                <a:moveTo>
                  <a:pt x="0" y="0"/>
                </a:moveTo>
                <a:lnTo>
                  <a:pt x="11629612" y="0"/>
                </a:lnTo>
                <a:lnTo>
                  <a:pt x="11629612" y="6937592"/>
                </a:lnTo>
                <a:lnTo>
                  <a:pt x="0" y="693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t="-9823" b="-98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D0ED32-6E21-CF12-D874-E552F257A25E}"/>
              </a:ext>
            </a:extLst>
          </p:cNvPr>
          <p:cNvSpPr/>
          <p:nvPr/>
        </p:nvSpPr>
        <p:spPr>
          <a:xfrm rot="1068124">
            <a:off x="15407121" y="1462191"/>
            <a:ext cx="4193275" cy="4204717"/>
          </a:xfrm>
          <a:custGeom>
            <a:avLst/>
            <a:gdLst/>
            <a:ahLst/>
            <a:cxnLst/>
            <a:rect l="l" t="t" r="r" b="b"/>
            <a:pathLst>
              <a:path w="2654473" h="2661716">
                <a:moveTo>
                  <a:pt x="0" y="0"/>
                </a:moveTo>
                <a:lnTo>
                  <a:pt x="2654473" y="0"/>
                </a:lnTo>
                <a:lnTo>
                  <a:pt x="2654473" y="2661716"/>
                </a:lnTo>
                <a:lnTo>
                  <a:pt x="0" y="2661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EBF6C45-C2E0-181F-31A3-E943DCFC78C9}"/>
              </a:ext>
            </a:extLst>
          </p:cNvPr>
          <p:cNvSpPr/>
          <p:nvPr/>
        </p:nvSpPr>
        <p:spPr>
          <a:xfrm>
            <a:off x="9409060" y="3642082"/>
            <a:ext cx="8859890" cy="6644918"/>
          </a:xfrm>
          <a:custGeom>
            <a:avLst/>
            <a:gdLst/>
            <a:ahLst/>
            <a:cxnLst/>
            <a:rect l="l" t="t" r="r" b="b"/>
            <a:pathLst>
              <a:path w="7138448" h="5353836">
                <a:moveTo>
                  <a:pt x="0" y="0"/>
                </a:moveTo>
                <a:lnTo>
                  <a:pt x="7138448" y="0"/>
                </a:lnTo>
                <a:lnTo>
                  <a:pt x="7138448" y="5353836"/>
                </a:lnTo>
                <a:lnTo>
                  <a:pt x="0" y="5353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1" name="กราฟิก 20">
            <a:extLst>
              <a:ext uri="{FF2B5EF4-FFF2-40B4-BE49-F238E27FC236}">
                <a16:creationId xmlns:a16="http://schemas.microsoft.com/office/drawing/2014/main" id="{8057505F-2900-3FF9-3600-8AB7478AC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7751" y="-42900"/>
            <a:ext cx="3547936" cy="5353835"/>
          </a:xfrm>
          <a:prstGeom prst="rec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CDD165D9-8F06-08A5-D812-A086C3B103EA}"/>
              </a:ext>
            </a:extLst>
          </p:cNvPr>
          <p:cNvSpPr/>
          <p:nvPr/>
        </p:nvSpPr>
        <p:spPr>
          <a:xfrm>
            <a:off x="457200" y="2095500"/>
            <a:ext cx="2590312" cy="2990259"/>
          </a:xfrm>
          <a:custGeom>
            <a:avLst/>
            <a:gdLst/>
            <a:ahLst/>
            <a:cxnLst/>
            <a:rect l="l" t="t" r="r" b="b"/>
            <a:pathLst>
              <a:path w="1565130" h="1806788">
                <a:moveTo>
                  <a:pt x="0" y="0"/>
                </a:moveTo>
                <a:lnTo>
                  <a:pt x="1565131" y="0"/>
                </a:lnTo>
                <a:lnTo>
                  <a:pt x="1565131" y="1806788"/>
                </a:lnTo>
                <a:lnTo>
                  <a:pt x="0" y="180678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>
              <a:alphaModFix amt="8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EDE80A36-FA85-E9E7-E097-ABD3AA3AE9D4}"/>
              </a:ext>
            </a:extLst>
          </p:cNvPr>
          <p:cNvSpPr txBox="1"/>
          <p:nvPr/>
        </p:nvSpPr>
        <p:spPr>
          <a:xfrm>
            <a:off x="14186" y="404227"/>
            <a:ext cx="390773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6000" b="1" dirty="0">
                <a:solidFill>
                  <a:schemeClr val="bg1"/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rPr>
              <a:t>แผนการจัด</a:t>
            </a:r>
          </a:p>
          <a:p>
            <a:pPr algn="ctr"/>
            <a:r>
              <a:rPr lang="th-TH" sz="6000" b="1" dirty="0">
                <a:solidFill>
                  <a:schemeClr val="bg1"/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rPr>
              <a:t>การเรียนรู้ที่</a:t>
            </a:r>
            <a:endParaRPr lang="en-US" sz="6000" b="1" dirty="0">
              <a:solidFill>
                <a:schemeClr val="bg1"/>
              </a:solidFill>
              <a:latin typeface="UPCxB" panose="020B0604020202020204" charset="-34"/>
              <a:ea typeface="Sarabun"/>
              <a:cs typeface="UPCxB" panose="020B0604020202020204" charset="-34"/>
              <a:sym typeface="Sarabun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8283B37-C330-CB9E-58AB-C5B86217B0EE}"/>
              </a:ext>
            </a:extLst>
          </p:cNvPr>
          <p:cNvSpPr txBox="1"/>
          <p:nvPr/>
        </p:nvSpPr>
        <p:spPr>
          <a:xfrm>
            <a:off x="-323760" y="1440419"/>
            <a:ext cx="3907732" cy="3677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h-TH" sz="23900" b="1" kern="0" spc="-2000" dirty="0">
                <a:solidFill>
                  <a:schemeClr val="bg1">
                    <a:lumMod val="95000"/>
                  </a:schemeClr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rPr>
              <a:t>๒๘</a:t>
            </a:r>
            <a:endParaRPr lang="en-US" sz="23900" b="1" kern="0" spc="-2000" dirty="0">
              <a:solidFill>
                <a:schemeClr val="bg1">
                  <a:lumMod val="95000"/>
                </a:schemeClr>
              </a:solidFill>
              <a:latin typeface="UPCxB" panose="020B0604020202020204" charset="-34"/>
              <a:ea typeface="Sarabun"/>
              <a:cs typeface="UPCxB" panose="020B0604020202020204" charset="-34"/>
              <a:sym typeface="Sarabun"/>
            </a:endParaRPr>
          </a:p>
        </p:txBody>
      </p:sp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A8F0C896-ED66-D408-FABB-0945C9DFD6B7}"/>
              </a:ext>
            </a:extLst>
          </p:cNvPr>
          <p:cNvGrpSpPr/>
          <p:nvPr/>
        </p:nvGrpSpPr>
        <p:grpSpPr>
          <a:xfrm>
            <a:off x="9684061" y="5404339"/>
            <a:ext cx="5509669" cy="2565166"/>
            <a:chOff x="9243889" y="5078884"/>
            <a:chExt cx="5509669" cy="2565166"/>
          </a:xfrm>
        </p:grpSpPr>
        <p:sp>
          <p:nvSpPr>
            <p:cNvPr id="39" name="สี่เหลี่ยมผืนผ้า: มุมมน 38">
              <a:extLst>
                <a:ext uri="{FF2B5EF4-FFF2-40B4-BE49-F238E27FC236}">
                  <a16:creationId xmlns:a16="http://schemas.microsoft.com/office/drawing/2014/main" id="{924EE2AB-43AA-87CF-5FF2-15369B8703E3}"/>
                </a:ext>
              </a:extLst>
            </p:cNvPr>
            <p:cNvSpPr/>
            <p:nvPr/>
          </p:nvSpPr>
          <p:spPr>
            <a:xfrm>
              <a:off x="9437669" y="5538580"/>
              <a:ext cx="5315889" cy="2105470"/>
            </a:xfrm>
            <a:prstGeom prst="roundRect">
              <a:avLst>
                <a:gd name="adj" fmla="val 985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UPCxB" panose="020B0604020202020204" charset="-34"/>
                <a:cs typeface="UPCxB" panose="020B0604020202020204" charset="-34"/>
              </a:endParaRPr>
            </a:p>
          </p:txBody>
        </p:sp>
        <p:sp>
          <p:nvSpPr>
            <p:cNvPr id="34" name="สี่เหลี่ยมผืนผ้า: มุมมน 33">
              <a:extLst>
                <a:ext uri="{FF2B5EF4-FFF2-40B4-BE49-F238E27FC236}">
                  <a16:creationId xmlns:a16="http://schemas.microsoft.com/office/drawing/2014/main" id="{5F4E91E0-A0EB-B59F-12BE-3F5885125188}"/>
                </a:ext>
              </a:extLst>
            </p:cNvPr>
            <p:cNvSpPr/>
            <p:nvPr/>
          </p:nvSpPr>
          <p:spPr>
            <a:xfrm>
              <a:off x="9453952" y="5310935"/>
              <a:ext cx="3196163" cy="7583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PCxB" panose="020B0604020202020204" charset="-34"/>
                <a:cs typeface="UPCxB" panose="020B0604020202020204" charset="-34"/>
              </a:endParaRPr>
            </a:p>
          </p:txBody>
        </p:sp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9A9FF143-AF0E-ACF5-D7CC-EE08E1CB0362}"/>
                </a:ext>
              </a:extLst>
            </p:cNvPr>
            <p:cNvSpPr txBox="1"/>
            <p:nvPr/>
          </p:nvSpPr>
          <p:spPr>
            <a:xfrm>
              <a:off x="9243889" y="5343732"/>
              <a:ext cx="3509674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tx2">
                      <a:lumMod val="75000"/>
                    </a:schemeClr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สาระการเรียนรู้</a:t>
              </a:r>
              <a:endParaRPr lang="en-US" sz="4000" b="1" dirty="0">
                <a:solidFill>
                  <a:schemeClr val="tx2">
                    <a:lumMod val="75000"/>
                  </a:schemeClr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endParaRPr>
            </a:p>
          </p:txBody>
        </p:sp>
        <p:pic>
          <p:nvPicPr>
            <p:cNvPr id="41" name="กราฟิก 40">
              <a:extLst>
                <a:ext uri="{FF2B5EF4-FFF2-40B4-BE49-F238E27FC236}">
                  <a16:creationId xmlns:a16="http://schemas.microsoft.com/office/drawing/2014/main" id="{57EC1E58-CE4C-F5BD-EDCB-F92AA7657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325859" y="5078884"/>
              <a:ext cx="592211" cy="1017863"/>
            </a:xfrm>
            <a:prstGeom prst="rect">
              <a:avLst/>
            </a:prstGeom>
          </p:spPr>
        </p:pic>
        <p:sp>
          <p:nvSpPr>
            <p:cNvPr id="42" name="TextBox 10">
              <a:extLst>
                <a:ext uri="{FF2B5EF4-FFF2-40B4-BE49-F238E27FC236}">
                  <a16:creationId xmlns:a16="http://schemas.microsoft.com/office/drawing/2014/main" id="{28781BAB-3524-90C4-205A-B675C2C9CE3A}"/>
                </a:ext>
              </a:extLst>
            </p:cNvPr>
            <p:cNvSpPr txBox="1"/>
            <p:nvPr/>
          </p:nvSpPr>
          <p:spPr>
            <a:xfrm>
              <a:off x="9783581" y="6480151"/>
              <a:ext cx="4657648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thaiDist">
                <a:tabLst>
                  <a:tab pos="463550" algn="l"/>
                </a:tabLst>
              </a:pPr>
              <a:r>
                <a:rPr lang="th-TH" sz="3200" dirty="0"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การสถาปนาอาณาจักรธนบุรี</a:t>
              </a:r>
            </a:p>
          </p:txBody>
        </p:sp>
      </p:grpSp>
      <p:sp>
        <p:nvSpPr>
          <p:cNvPr id="20" name="TextBox 10">
            <a:extLst>
              <a:ext uri="{FF2B5EF4-FFF2-40B4-BE49-F238E27FC236}">
                <a16:creationId xmlns:a16="http://schemas.microsoft.com/office/drawing/2014/main" id="{29A6B98D-D3B4-86E4-A684-2D6427CE3131}"/>
              </a:ext>
            </a:extLst>
          </p:cNvPr>
          <p:cNvSpPr txBox="1"/>
          <p:nvPr/>
        </p:nvSpPr>
        <p:spPr>
          <a:xfrm>
            <a:off x="2961591" y="1022944"/>
            <a:ext cx="14017896" cy="1309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th-TH" sz="13800" b="1" dirty="0">
                <a:solidFill>
                  <a:schemeClr val="accent6">
                    <a:lumMod val="50000"/>
                  </a:schemeClr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ก</a:t>
            </a:r>
            <a:r>
              <a:rPr lang="th-TH" sz="9600" b="1" dirty="0">
                <a:solidFill>
                  <a:schemeClr val="accent6">
                    <a:lumMod val="50000"/>
                  </a:schemeClr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ารสถาปนาอาณาจักรธนบุรี</a:t>
            </a:r>
            <a:endParaRPr lang="en-US" sz="7200" b="1" dirty="0">
              <a:solidFill>
                <a:schemeClr val="accent6">
                  <a:lumMod val="50000"/>
                </a:schemeClr>
              </a:solidFill>
              <a:latin typeface="UPCxB" panose="020B0604020202020204" charset="-34"/>
              <a:ea typeface="Nirmala Text" panose="020B0502040204020203" pitchFamily="34" charset="0"/>
              <a:cs typeface="UPCxB" panose="020B0604020202020204" charset="-34"/>
              <a:sym typeface="Sarabun"/>
            </a:endParaRPr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FFD284E2-6219-067D-F2C0-E9FCAB04C43A}"/>
              </a:ext>
            </a:extLst>
          </p:cNvPr>
          <p:cNvGrpSpPr/>
          <p:nvPr/>
        </p:nvGrpSpPr>
        <p:grpSpPr>
          <a:xfrm>
            <a:off x="457200" y="5535824"/>
            <a:ext cx="8708744" cy="2949641"/>
            <a:chOff x="177925" y="5485039"/>
            <a:chExt cx="8708744" cy="2949641"/>
          </a:xfrm>
        </p:grpSpPr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458CAAFA-5C6D-4211-7A4C-60B772F2F713}"/>
                </a:ext>
              </a:extLst>
            </p:cNvPr>
            <p:cNvGrpSpPr/>
            <p:nvPr/>
          </p:nvGrpSpPr>
          <p:grpSpPr>
            <a:xfrm>
              <a:off x="177925" y="5485039"/>
              <a:ext cx="8708744" cy="2949641"/>
              <a:chOff x="177751" y="7419878"/>
              <a:chExt cx="8708744" cy="2949641"/>
            </a:xfrm>
          </p:grpSpPr>
          <p:grpSp>
            <p:nvGrpSpPr>
              <p:cNvPr id="12" name="กลุ่ม 11">
                <a:extLst>
                  <a:ext uri="{FF2B5EF4-FFF2-40B4-BE49-F238E27FC236}">
                    <a16:creationId xmlns:a16="http://schemas.microsoft.com/office/drawing/2014/main" id="{2E2DED1B-F848-18CD-80FD-D4E81FC21631}"/>
                  </a:ext>
                </a:extLst>
              </p:cNvPr>
              <p:cNvGrpSpPr/>
              <p:nvPr/>
            </p:nvGrpSpPr>
            <p:grpSpPr>
              <a:xfrm>
                <a:off x="177751" y="7756379"/>
                <a:ext cx="8708744" cy="2613140"/>
                <a:chOff x="3616993" y="4503608"/>
                <a:chExt cx="8708744" cy="2613140"/>
              </a:xfrm>
            </p:grpSpPr>
            <p:sp>
              <p:nvSpPr>
                <p:cNvPr id="24" name="สี่เหลี่ยมผืนผ้า: มุมมน 23">
                  <a:extLst>
                    <a:ext uri="{FF2B5EF4-FFF2-40B4-BE49-F238E27FC236}">
                      <a16:creationId xmlns:a16="http://schemas.microsoft.com/office/drawing/2014/main" id="{C680BCF3-D70D-D20F-C379-C9C33F075AB6}"/>
                    </a:ext>
                  </a:extLst>
                </p:cNvPr>
                <p:cNvSpPr/>
                <p:nvPr/>
              </p:nvSpPr>
              <p:spPr>
                <a:xfrm>
                  <a:off x="3755833" y="4838700"/>
                  <a:ext cx="8569904" cy="2278048"/>
                </a:xfrm>
                <a:prstGeom prst="roundRect">
                  <a:avLst>
                    <a:gd name="adj" fmla="val 15451"/>
                  </a:avLst>
                </a:prstGeom>
                <a:solidFill>
                  <a:srgbClr val="E9E3D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PCxB" panose="020B0604020202020204" charset="-34"/>
                    <a:cs typeface="UPCxB" panose="020B0604020202020204" charset="-34"/>
                  </a:endParaRPr>
                </a:p>
              </p:txBody>
            </p:sp>
            <p:sp>
              <p:nvSpPr>
                <p:cNvPr id="25" name="สี่เหลี่ยมผืนผ้า: มุมมน 24">
                  <a:extLst>
                    <a:ext uri="{FF2B5EF4-FFF2-40B4-BE49-F238E27FC236}">
                      <a16:creationId xmlns:a16="http://schemas.microsoft.com/office/drawing/2014/main" id="{1E7E742B-F0FE-16B6-D4D2-F739AAB8B634}"/>
                    </a:ext>
                  </a:extLst>
                </p:cNvPr>
                <p:cNvSpPr/>
                <p:nvPr/>
              </p:nvSpPr>
              <p:spPr>
                <a:xfrm>
                  <a:off x="3755834" y="4503608"/>
                  <a:ext cx="3054096" cy="7583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UPCxB" panose="020B0604020202020204" charset="-34"/>
                    <a:cs typeface="UPCxB" panose="020B0604020202020204" charset="-34"/>
                  </a:endParaRPr>
                </a:p>
              </p:txBody>
            </p:sp>
            <p:sp>
              <p:nvSpPr>
                <p:cNvPr id="28" name="TextBox 10">
                  <a:extLst>
                    <a:ext uri="{FF2B5EF4-FFF2-40B4-BE49-F238E27FC236}">
                      <a16:creationId xmlns:a16="http://schemas.microsoft.com/office/drawing/2014/main" id="{267DCDD6-092D-1955-DB52-D3F133642E08}"/>
                    </a:ext>
                  </a:extLst>
                </p:cNvPr>
                <p:cNvSpPr txBox="1"/>
                <p:nvPr/>
              </p:nvSpPr>
              <p:spPr>
                <a:xfrm>
                  <a:off x="3616993" y="4621046"/>
                  <a:ext cx="3509674" cy="61555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th-TH" sz="4000" b="1" dirty="0">
                      <a:solidFill>
                        <a:schemeClr val="accent2">
                          <a:lumMod val="50000"/>
                        </a:schemeClr>
                      </a:solidFill>
                      <a:latin typeface="UPCxB" panose="020B0604020202020204" charset="-34"/>
                      <a:ea typeface="Sarabun"/>
                      <a:cs typeface="UPCxB" panose="020B0604020202020204" charset="-34"/>
                      <a:sym typeface="Sarabun"/>
                    </a:rPr>
                    <a:t>ตัวชี้วัดปลายทาง </a:t>
                  </a:r>
                  <a:endParaRPr lang="en-US" sz="4000" b="1" dirty="0">
                    <a:solidFill>
                      <a:schemeClr val="accent2">
                        <a:lumMod val="5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endParaRPr>
                </a:p>
              </p:txBody>
            </p:sp>
          </p:grpSp>
          <p:grpSp>
            <p:nvGrpSpPr>
              <p:cNvPr id="15" name="กลุ่ม 14">
                <a:extLst>
                  <a:ext uri="{FF2B5EF4-FFF2-40B4-BE49-F238E27FC236}">
                    <a16:creationId xmlns:a16="http://schemas.microsoft.com/office/drawing/2014/main" id="{6FF480C1-D625-31C6-C218-68541090BFEB}"/>
                  </a:ext>
                </a:extLst>
              </p:cNvPr>
              <p:cNvGrpSpPr/>
              <p:nvPr/>
            </p:nvGrpSpPr>
            <p:grpSpPr>
              <a:xfrm>
                <a:off x="562889" y="8489370"/>
                <a:ext cx="8087467" cy="436097"/>
                <a:chOff x="482514" y="6542063"/>
                <a:chExt cx="8087467" cy="436097"/>
              </a:xfrm>
            </p:grpSpPr>
            <p:sp>
              <p:nvSpPr>
                <p:cNvPr id="17" name="TextBox 10">
                  <a:extLst>
                    <a:ext uri="{FF2B5EF4-FFF2-40B4-BE49-F238E27FC236}">
                      <a16:creationId xmlns:a16="http://schemas.microsoft.com/office/drawing/2014/main" id="{6534CE4C-9BB9-D8AB-181A-755B8FDD284A}"/>
                    </a:ext>
                  </a:extLst>
                </p:cNvPr>
                <p:cNvSpPr txBox="1"/>
                <p:nvPr/>
              </p:nvSpPr>
              <p:spPr>
                <a:xfrm>
                  <a:off x="482514" y="6547273"/>
                  <a:ext cx="1676400" cy="43088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tabLst>
                      <a:tab pos="463550" algn="l"/>
                    </a:tabLst>
                  </a:pPr>
                  <a:r>
                    <a:rPr lang="th-TH" sz="2800" dirty="0">
                      <a:latin typeface="UPCxB" panose="02000000000000000000" pitchFamily="2" charset="-34"/>
                      <a:ea typeface="Sarabun"/>
                      <a:cs typeface="UPCxB" panose="02000000000000000000" pitchFamily="2" charset="-34"/>
                      <a:sym typeface="Sarabun"/>
                    </a:rPr>
                    <a:t>ส ๔.๓ ม.๒/๑</a:t>
                  </a:r>
                </a:p>
              </p:txBody>
            </p:sp>
            <p:sp>
              <p:nvSpPr>
                <p:cNvPr id="18" name="TextBox 10">
                  <a:extLst>
                    <a:ext uri="{FF2B5EF4-FFF2-40B4-BE49-F238E27FC236}">
                      <a16:creationId xmlns:a16="http://schemas.microsoft.com/office/drawing/2014/main" id="{FC218C57-3B09-94D3-BDE8-061528BBD391}"/>
                    </a:ext>
                  </a:extLst>
                </p:cNvPr>
                <p:cNvSpPr txBox="1"/>
                <p:nvPr/>
              </p:nvSpPr>
              <p:spPr>
                <a:xfrm>
                  <a:off x="2318380" y="6542063"/>
                  <a:ext cx="6251601" cy="43088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thaiDist">
                    <a:tabLst>
                      <a:tab pos="463550" algn="l"/>
                    </a:tabLst>
                  </a:pPr>
                  <a:r>
                    <a:rPr lang="th-TH" sz="2800" spc="-30" dirty="0">
                      <a:latin typeface="UPCxB" panose="02000000000000000000" pitchFamily="2" charset="-34"/>
                      <a:ea typeface="Sarabun"/>
                      <a:cs typeface="UPCxB" panose="02000000000000000000" pitchFamily="2" charset="-34"/>
                      <a:sym typeface="Sarabun"/>
                    </a:rPr>
                    <a:t>วิเคราะห์พัฒนาการของอาณาจักรอยุธยาและธนบุรีในด้านต่าง ๆ</a:t>
                  </a:r>
                </a:p>
              </p:txBody>
            </p:sp>
          </p:grpSp>
          <p:pic>
            <p:nvPicPr>
              <p:cNvPr id="16" name="กราฟิก 15">
                <a:extLst>
                  <a:ext uri="{FF2B5EF4-FFF2-40B4-BE49-F238E27FC236}">
                    <a16:creationId xmlns:a16="http://schemas.microsoft.com/office/drawing/2014/main" id="{84AC9D23-4307-F3BA-BEC2-A7F6CCE14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2807174">
                <a:off x="2990399" y="7616432"/>
                <a:ext cx="760578" cy="367470"/>
              </a:xfrm>
              <a:prstGeom prst="rect">
                <a:avLst/>
              </a:prstGeom>
            </p:spPr>
          </p:pic>
        </p:grp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9AACE16F-A637-48D0-A341-0579E20379B9}"/>
                </a:ext>
              </a:extLst>
            </p:cNvPr>
            <p:cNvSpPr txBox="1"/>
            <p:nvPr/>
          </p:nvSpPr>
          <p:spPr>
            <a:xfrm>
              <a:off x="563062" y="7031821"/>
              <a:ext cx="1676400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tabLst>
                  <a:tab pos="463550" algn="l"/>
                </a:tabLst>
              </a:pPr>
              <a:r>
                <a:rPr lang="th-TH" sz="280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ส ๔.๓ ม.๒/๒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3E33068-668D-D337-E452-35D0CA2B8A88}"/>
                </a:ext>
              </a:extLst>
            </p:cNvPr>
            <p:cNvSpPr txBox="1"/>
            <p:nvPr/>
          </p:nvSpPr>
          <p:spPr>
            <a:xfrm>
              <a:off x="2398929" y="7026611"/>
              <a:ext cx="5523906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thaiDist">
                <a:tabLst>
                  <a:tab pos="463550" algn="l"/>
                </a:tabLst>
              </a:pPr>
              <a:r>
                <a:rPr lang="th-TH" sz="2800" spc="-30" dirty="0">
                  <a:latin typeface="UPCxB" panose="02000000000000000000" pitchFamily="2" charset="-34"/>
                  <a:ea typeface="Sarabun"/>
                  <a:cs typeface="UPCxB" panose="02000000000000000000" pitchFamily="2" charset="-34"/>
                  <a:sym typeface="Sarabun"/>
                </a:rPr>
                <a:t>วิเคราะห์ปัจจัยที่ส่งผลต่อความมั่นคงและความเจริญรุ่งเรืองของอาณาจักรอยุธยา</a:t>
              </a:r>
            </a:p>
          </p:txBody>
        </p:sp>
      </p:grpSp>
      <p:pic>
        <p:nvPicPr>
          <p:cNvPr id="5" name="Google Shape;85;p13">
            <a:extLst>
              <a:ext uri="{FF2B5EF4-FFF2-40B4-BE49-F238E27FC236}">
                <a16:creationId xmlns:a16="http://schemas.microsoft.com/office/drawing/2014/main" id="{29610DE6-5198-E134-F5A8-3865091E925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23452" y="131384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PMKM">
            <a:extLst>
              <a:ext uri="{FF2B5EF4-FFF2-40B4-BE49-F238E27FC236}">
                <a16:creationId xmlns:a16="http://schemas.microsoft.com/office/drawing/2014/main" id="{35A0DEC6-9EC2-D3A4-DE3E-19FFF7A69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293" y="174424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4424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EAD2954C-FFBF-7552-38D7-63989952CBCD}"/>
              </a:ext>
            </a:extLst>
          </p:cNvPr>
          <p:cNvSpPr/>
          <p:nvPr/>
        </p:nvSpPr>
        <p:spPr>
          <a:xfrm rot="21074284">
            <a:off x="322868" y="8762688"/>
            <a:ext cx="18288000" cy="163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5D4EB923-7202-6A1E-BF16-8EDB5BADE5F2}"/>
              </a:ext>
            </a:extLst>
          </p:cNvPr>
          <p:cNvSpPr/>
          <p:nvPr/>
        </p:nvSpPr>
        <p:spPr>
          <a:xfrm>
            <a:off x="0" y="8946458"/>
            <a:ext cx="18288000" cy="1638300"/>
          </a:xfrm>
          <a:prstGeom prst="rect">
            <a:avLst/>
          </a:prstGeom>
          <a:solidFill>
            <a:srgbClr val="E9E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DBE649D0-70AB-0724-40A2-C34A20CE4281}"/>
              </a:ext>
            </a:extLst>
          </p:cNvPr>
          <p:cNvGrpSpPr/>
          <p:nvPr/>
        </p:nvGrpSpPr>
        <p:grpSpPr>
          <a:xfrm>
            <a:off x="199399" y="571499"/>
            <a:ext cx="9554201" cy="2667001"/>
            <a:chOff x="199399" y="571499"/>
            <a:chExt cx="9554201" cy="2667001"/>
          </a:xfrm>
        </p:grpSpPr>
        <p:sp>
          <p:nvSpPr>
            <p:cNvPr id="10" name="คำบรรยายภาพ: สี่เหลี่ยมมุมมน 9">
              <a:extLst>
                <a:ext uri="{FF2B5EF4-FFF2-40B4-BE49-F238E27FC236}">
                  <a16:creationId xmlns:a16="http://schemas.microsoft.com/office/drawing/2014/main" id="{0F11D433-202B-6027-D495-8AD3DE52771A}"/>
                </a:ext>
              </a:extLst>
            </p:cNvPr>
            <p:cNvSpPr/>
            <p:nvPr/>
          </p:nvSpPr>
          <p:spPr>
            <a:xfrm>
              <a:off x="457200" y="571499"/>
              <a:ext cx="9296400" cy="2667001"/>
            </a:xfrm>
            <a:prstGeom prst="wedgeRoundRectCallout">
              <a:avLst>
                <a:gd name="adj1" fmla="val 56703"/>
                <a:gd name="adj2" fmla="val 35777"/>
                <a:gd name="adj3" fmla="val 16667"/>
              </a:avLst>
            </a:prstGeom>
            <a:solidFill>
              <a:srgbClr val="5F1A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F8D838-DD33-7734-3B99-CB7D6609A079}"/>
                </a:ext>
              </a:extLst>
            </p:cNvPr>
            <p:cNvSpPr txBox="1"/>
            <p:nvPr/>
          </p:nvSpPr>
          <p:spPr>
            <a:xfrm>
              <a:off x="199399" y="1489500"/>
              <a:ext cx="8985538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57250" algn="ctr"/>
              <a:r>
                <a:rPr lang="th-TH" sz="6000" b="1" dirty="0">
                  <a:solidFill>
                    <a:schemeClr val="bg1"/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นักเรียนอ่านข้อความต่อไปนี้</a:t>
              </a:r>
              <a:endParaRPr lang="en-US" sz="6000" b="1" dirty="0">
                <a:solidFill>
                  <a:schemeClr val="bg1"/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endParaRPr>
            </a:p>
          </p:txBody>
        </p:sp>
      </p:grpSp>
      <p:pic>
        <p:nvPicPr>
          <p:cNvPr id="13" name="กราฟิก 12">
            <a:extLst>
              <a:ext uri="{FF2B5EF4-FFF2-40B4-BE49-F238E27FC236}">
                <a16:creationId xmlns:a16="http://schemas.microsoft.com/office/drawing/2014/main" id="{9DDE0A71-C677-EAD8-D852-027565C08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72700" y="294509"/>
            <a:ext cx="7468474" cy="10287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AEF5630-1F4A-5D88-79F9-2B8537818F01}"/>
              </a:ext>
            </a:extLst>
          </p:cNvPr>
          <p:cNvSpPr txBox="1"/>
          <p:nvPr/>
        </p:nvSpPr>
        <p:spPr>
          <a:xfrm>
            <a:off x="926902" y="4142602"/>
            <a:ext cx="8859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“แล้วจึงตรัสสั่งโยธาหาญทั้งปวงให้หุงอาหารรับพระราชทานแล้ว เหลือนั้นสั่งให้เทเสียต่อยหม้อข้าวหม้อแกงให้จงสิ้นในเพลากลางคืนวันนี้ตีเอาเมืองจันทบ</a:t>
            </a:r>
            <a:r>
              <a:rPr lang="th-TH" sz="3600" dirty="0" err="1">
                <a:latin typeface="UPCxB" panose="020B0604020202020204" charset="-34"/>
                <a:cs typeface="UPCxB" panose="020B0604020202020204" charset="-34"/>
              </a:rPr>
              <a:t>ูร</a:t>
            </a:r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ให้ได้ ให้หาข้าวกินเช้าเอาในเมือง</a:t>
            </a:r>
          </a:p>
          <a:p>
            <a:pPr algn="ctr"/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ถ้ามิได้ก็ให้ตายเสียด้วยกันเถิด”</a:t>
            </a:r>
          </a:p>
        </p:txBody>
      </p:sp>
      <p:pic>
        <p:nvPicPr>
          <p:cNvPr id="3" name="Google Shape;85;p13">
            <a:extLst>
              <a:ext uri="{FF2B5EF4-FFF2-40B4-BE49-F238E27FC236}">
                <a16:creationId xmlns:a16="http://schemas.microsoft.com/office/drawing/2014/main" id="{FCBB57FB-2364-14C0-8A26-4E4D7AE799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12105" y="259786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PMKM">
            <a:extLst>
              <a:ext uri="{FF2B5EF4-FFF2-40B4-BE49-F238E27FC236}">
                <a16:creationId xmlns:a16="http://schemas.microsoft.com/office/drawing/2014/main" id="{EB8CE70E-F7DC-15A3-5088-9B86EC43E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946" y="302826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33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6EC29E-F090-940E-1356-0936D5FB8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 descr="รูปภาพประกอบด้วย ศิลปะ, ตำนาน, เลี้ยงลูกด้วยนม, ช้าง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C82C346E-53B9-E121-03F7-79236C8A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92" y="2873625"/>
            <a:ext cx="10329415" cy="7748153"/>
          </a:xfrm>
          <a:prstGeom prst="rect">
            <a:avLst/>
          </a:prstGeom>
          <a:effectLst>
            <a:softEdge rad="584200"/>
          </a:effec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5AD7DBC0-5F9D-754B-CB1A-E95055456408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1B512BA-E9C0-84E5-49FB-EA7EA97BAEDA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8968E79D-D406-1B3F-0D23-BF43FFB8A135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74A2BEA-EED3-B6AB-8987-C4E749FA2AE2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87753A8-8221-8A4D-9A7F-94ABF5CCDA2E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8AA57C-7BE0-2EC9-75BD-086696BB5D8B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รูปภาพ 13" descr="รูปภาพประกอบด้วย จิตรกรรม, ศิลปะ, ช้าง, การวาดภาพ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398DDCEA-1D36-4937-BB43-A1AD76DE166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69" y="4814084"/>
            <a:ext cx="10532365" cy="5752590"/>
          </a:xfrm>
          <a:prstGeom prst="rect">
            <a:avLst/>
          </a:prstGeom>
          <a:effectLst>
            <a:softEdge rad="774700"/>
          </a:effectLst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30B231EC-FCE0-2B16-C809-3E3C7E8E0BA9}"/>
              </a:ext>
            </a:extLst>
          </p:cNvPr>
          <p:cNvSpPr txBox="1"/>
          <p:nvPr/>
        </p:nvSpPr>
        <p:spPr>
          <a:xfrm>
            <a:off x="4462779" y="1067891"/>
            <a:ext cx="1028794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การสถาปนาอาณาจักรธนบุรี</a:t>
            </a:r>
          </a:p>
        </p:txBody>
      </p: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7221FE1A-15D8-0E20-895F-8376C6A03867}"/>
              </a:ext>
            </a:extLst>
          </p:cNvPr>
          <p:cNvGrpSpPr/>
          <p:nvPr/>
        </p:nvGrpSpPr>
        <p:grpSpPr>
          <a:xfrm>
            <a:off x="1652134" y="3676137"/>
            <a:ext cx="13098588" cy="862679"/>
            <a:chOff x="1652134" y="3676137"/>
            <a:chExt cx="13098588" cy="862679"/>
          </a:xfrm>
        </p:grpSpPr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5AE656E1-52BA-CC83-E58E-8F64B97CD357}"/>
                </a:ext>
              </a:extLst>
            </p:cNvPr>
            <p:cNvSpPr txBox="1"/>
            <p:nvPr/>
          </p:nvSpPr>
          <p:spPr>
            <a:xfrm>
              <a:off x="2714171" y="3904670"/>
              <a:ext cx="12036551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966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C00000"/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เหตุการณ์ก่อนการสถาปนาอาณาจักรธนบุรี</a:t>
              </a:r>
              <a:endParaRPr lang="en-US" sz="3600" b="1" dirty="0">
                <a:solidFill>
                  <a:srgbClr val="C00000"/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endParaRPr>
            </a:p>
          </p:txBody>
        </p:sp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5EF09507-DABA-88E3-ED47-AF928BB1FD36}"/>
                </a:ext>
              </a:extLst>
            </p:cNvPr>
            <p:cNvGrpSpPr/>
            <p:nvPr/>
          </p:nvGrpSpPr>
          <p:grpSpPr>
            <a:xfrm>
              <a:off x="1652134" y="3676137"/>
              <a:ext cx="1082295" cy="862679"/>
              <a:chOff x="2114551" y="4040397"/>
              <a:chExt cx="1062038" cy="862679"/>
            </a:xfrm>
          </p:grpSpPr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3D57D507-0748-EBBD-5141-AB0564FCC2D9}"/>
                  </a:ext>
                </a:extLst>
              </p:cNvPr>
              <p:cNvSpPr/>
              <p:nvPr/>
            </p:nvSpPr>
            <p:spPr>
              <a:xfrm>
                <a:off x="2133600" y="4141076"/>
                <a:ext cx="762000" cy="7620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PCxB" panose="020B0604020202020204" charset="-34"/>
                  <a:cs typeface="UPCxB" panose="020B0604020202020204" charset="-34"/>
                </a:endParaRPr>
              </a:p>
            </p:txBody>
          </p:sp>
          <p:sp>
            <p:nvSpPr>
              <p:cNvPr id="19" name="กล่องข้อความ 18">
                <a:extLst>
                  <a:ext uri="{FF2B5EF4-FFF2-40B4-BE49-F238E27FC236}">
                    <a16:creationId xmlns:a16="http://schemas.microsoft.com/office/drawing/2014/main" id="{6B34A88D-E15F-6B77-BF69-ADED81B5FA69}"/>
                  </a:ext>
                </a:extLst>
              </p:cNvPr>
              <p:cNvSpPr txBox="1"/>
              <p:nvPr/>
            </p:nvSpPr>
            <p:spPr>
              <a:xfrm>
                <a:off x="2114551" y="4040397"/>
                <a:ext cx="1062038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44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๑.๑</a:t>
                </a:r>
                <a:r>
                  <a:rPr lang="en-US" sz="44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 </a:t>
                </a:r>
                <a:endParaRPr lang="en-US" sz="44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PCxB" panose="020B0604020202020204" charset="-34"/>
                  <a:cs typeface="UPCxB" panose="020B0604020202020204" charset="-34"/>
                </a:endParaRPr>
              </a:p>
            </p:txBody>
          </p:sp>
        </p:grp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87C177E-CBDD-37EE-810E-1EEC6B3BAD1E}"/>
              </a:ext>
            </a:extLst>
          </p:cNvPr>
          <p:cNvGrpSpPr/>
          <p:nvPr/>
        </p:nvGrpSpPr>
        <p:grpSpPr>
          <a:xfrm>
            <a:off x="1460118" y="4770762"/>
            <a:ext cx="15047221" cy="2918323"/>
            <a:chOff x="1460118" y="5829300"/>
            <a:chExt cx="15047221" cy="2918323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4C86189E-7247-D057-29D8-CC1E383371AD}"/>
                </a:ext>
              </a:extLst>
            </p:cNvPr>
            <p:cNvSpPr/>
            <p:nvPr/>
          </p:nvSpPr>
          <p:spPr>
            <a:xfrm>
              <a:off x="1460118" y="5829300"/>
              <a:ext cx="15047221" cy="29183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F1A1F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UPCxB" panose="020B0604020202020204" charset="-34"/>
                <a:cs typeface="UPCxB" panose="020B0604020202020204" charset="-34"/>
              </a:endParaRPr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D90D1FAE-CCBF-3A6B-6016-4522DD98A2BE}"/>
                </a:ext>
              </a:extLst>
            </p:cNvPr>
            <p:cNvSpPr txBox="1"/>
            <p:nvPr/>
          </p:nvSpPr>
          <p:spPr>
            <a:xfrm>
              <a:off x="1780661" y="6137434"/>
              <a:ext cx="1420979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	ก่อนกรุงศรีอยุธยาเสียแก่พม่าใน พ.ศ. ๒๓๑๐ พระยาตากได้รับมอบหมายให้นำทัพตั้งค่ายต้านศึกพม่า และได้รับการเลื่อนยศเป็นพระยาว</a:t>
              </a:r>
              <a:r>
                <a:rPr lang="th-TH" sz="3600" dirty="0" err="1">
                  <a:latin typeface="UPCxB" panose="020B0604020202020204" charset="-34"/>
                  <a:cs typeface="UPCxB" panose="020B0604020202020204" charset="-34"/>
                </a:rPr>
                <a:t>ชิร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ปราการ ต่อมาทรงเห็นว่าสถานการณ์ในราชธานีเลวร้าย จึงรวบรวมทหารไทย-จีนประมาณ ๑,๐๐๐ คน ฝ่าวงล้อมพม่าไปทางตะวันออก ระหว่างทางได้สู้รบและชักชวนผู้คนมาร่วมทัพ จากนั้นนำกำลังเข้าตีเมืองจันทบุรี</a:t>
              </a:r>
              <a:endParaRPr lang="en-US" sz="3600" dirty="0">
                <a:solidFill>
                  <a:schemeClr val="bg2"/>
                </a:solidFill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pic>
        <p:nvPicPr>
          <p:cNvPr id="20" name="Google Shape;85;p13">
            <a:extLst>
              <a:ext uri="{FF2B5EF4-FFF2-40B4-BE49-F238E27FC236}">
                <a16:creationId xmlns:a16="http://schemas.microsoft.com/office/drawing/2014/main" id="{2DD85B2A-46B5-10B9-74AD-C68A413B1C2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52547" y="687357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 descr="PMKM">
            <a:extLst>
              <a:ext uri="{FF2B5EF4-FFF2-40B4-BE49-F238E27FC236}">
                <a16:creationId xmlns:a16="http://schemas.microsoft.com/office/drawing/2014/main" id="{DEFA31CC-ACD9-B420-7E7B-A89C0A31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388" y="730397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1EAC77-0FC9-95EF-EFCE-F052F73D7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รูปภาพประกอบด้วย การวาดภาพ, ศิลปะ, ศิลปะสมัยใหม่, ภาพวาดสีอะคิลิก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34A2F418-CB3B-9DA3-BA36-92693874B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1" y="4019835"/>
            <a:ext cx="9694966" cy="6463310"/>
          </a:xfrm>
          <a:prstGeom prst="rect">
            <a:avLst/>
          </a:prstGeom>
          <a:effectLst>
            <a:softEdge rad="546100"/>
          </a:effec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71B5468A-0155-7B3E-A3F1-223F44E92153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61CC2D4-A20D-A811-0B12-37A831845357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B1C4A2FB-9892-321F-D3B0-7C9298E2D849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B6B8AA9-2BF4-C720-CD9A-73EEF4301725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42AF3B8-C3E7-DA4C-F4C8-819E205BE8FA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61692BD-04EC-1FA8-4620-17A6F6E8794C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44ADA05-E975-4982-5E59-DF53524B81DE}"/>
              </a:ext>
            </a:extLst>
          </p:cNvPr>
          <p:cNvSpPr txBox="1"/>
          <p:nvPr/>
        </p:nvSpPr>
        <p:spPr>
          <a:xfrm>
            <a:off x="1451546" y="3635518"/>
            <a:ext cx="12758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เหตุการณ์นี้ปรากฏในพระราชพงศาวดารกรุงธนบุรีว่า</a:t>
            </a:r>
            <a:endParaRPr lang="en-US" sz="3600" dirty="0">
              <a:latin typeface="UPCxB" panose="020B0604020202020204" charset="-34"/>
              <a:cs typeface="UPCxB" panose="020B0604020202020204" charset="-34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BDEA1627-E597-89F5-3B2C-1E3EBCFEB42B}"/>
              </a:ext>
            </a:extLst>
          </p:cNvPr>
          <p:cNvSpPr txBox="1"/>
          <p:nvPr/>
        </p:nvSpPr>
        <p:spPr>
          <a:xfrm>
            <a:off x="4462779" y="1067891"/>
            <a:ext cx="1028794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การสถาปนาอาณาจักรธนบุรี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910C08C8-DD95-1AE7-3B96-E603A6D3D470}"/>
              </a:ext>
            </a:extLst>
          </p:cNvPr>
          <p:cNvGrpSpPr/>
          <p:nvPr/>
        </p:nvGrpSpPr>
        <p:grpSpPr>
          <a:xfrm>
            <a:off x="3048000" y="4386551"/>
            <a:ext cx="12573000" cy="4038600"/>
            <a:chOff x="3048000" y="4386551"/>
            <a:chExt cx="12573000" cy="4038600"/>
          </a:xfrm>
        </p:grpSpPr>
        <p:sp>
          <p:nvSpPr>
            <p:cNvPr id="19" name="สี่เหลี่ยมผืนผ้า: มุมมน 18">
              <a:extLst>
                <a:ext uri="{FF2B5EF4-FFF2-40B4-BE49-F238E27FC236}">
                  <a16:creationId xmlns:a16="http://schemas.microsoft.com/office/drawing/2014/main" id="{8B4A8CAD-7E3A-409D-6376-7CC064E0E53F}"/>
                </a:ext>
              </a:extLst>
            </p:cNvPr>
            <p:cNvSpPr/>
            <p:nvPr/>
          </p:nvSpPr>
          <p:spPr>
            <a:xfrm>
              <a:off x="3048000" y="4386551"/>
              <a:ext cx="12573000" cy="403860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3A5E1209-D22E-1CEF-74C3-F78F65228684}"/>
                </a:ext>
              </a:extLst>
            </p:cNvPr>
            <p:cNvSpPr txBox="1"/>
            <p:nvPr/>
          </p:nvSpPr>
          <p:spPr>
            <a:xfrm>
              <a:off x="3250210" y="4619913"/>
              <a:ext cx="12103481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th-TH" sz="3600" dirty="0">
                  <a:effectLst/>
                  <a:latin typeface="UPCxB" panose="020B0604020202020204" charset="-34"/>
                  <a:cs typeface="UPCxB" panose="020B0604020202020204" charset="-34"/>
                </a:rPr>
                <a:t>	</a:t>
              </a:r>
              <a:r>
                <a:rPr lang="th-TH" sz="3600" i="1" dirty="0">
                  <a:effectLst/>
                  <a:latin typeface="UPCxB" panose="020B0604020202020204" charset="-34"/>
                  <a:cs typeface="UPCxB" panose="020B0604020202020204" charset="-34"/>
                </a:rPr>
                <a:t>...จึงตรัสว่าพระยา</a:t>
              </a:r>
              <a:r>
                <a:rPr lang="th-TH" sz="3600" i="1" dirty="0" err="1">
                  <a:effectLst/>
                  <a:latin typeface="UPCxB" panose="020B0604020202020204" charset="-34"/>
                  <a:cs typeface="UPCxB" panose="020B0604020202020204" charset="-34"/>
                </a:rPr>
                <a:t>จั</a:t>
              </a:r>
              <a:r>
                <a:rPr lang="th-TH" sz="3600" i="1" dirty="0">
                  <a:effectLst/>
                  <a:latin typeface="UPCxB" panose="020B0604020202020204" charset="-34"/>
                  <a:cs typeface="UPCxB" panose="020B0604020202020204" charset="-34"/>
                </a:rPr>
                <a:t>นทบูรมิได้ตั้งอยู่ในสัตยภาพแล้ว แลเห็นว่าขุนรามหมื่นสองจะช่วย</a:t>
              </a:r>
            </a:p>
            <a:p>
              <a:pPr>
                <a:buNone/>
              </a:pPr>
              <a:r>
                <a:rPr lang="th-TH" sz="3600" i="1" dirty="0">
                  <a:effectLst/>
                  <a:latin typeface="UPCxB" panose="020B0604020202020204" charset="-34"/>
                  <a:cs typeface="UPCxB" panose="020B0604020202020204" charset="-34"/>
                </a:rPr>
                <a:t>ป้องกันเมืองไว้ได้ก็ให้ตกแต่งการไว้ให้มั่นคงเถิด เราจะตีเอาให้จงได้ แล้วจึงตรัสสั่งโยธาหาญ</a:t>
              </a:r>
            </a:p>
            <a:p>
              <a:pPr>
                <a:buNone/>
              </a:pPr>
              <a:r>
                <a:rPr lang="th-TH" sz="3600" i="1" dirty="0">
                  <a:effectLst/>
                  <a:latin typeface="UPCxB" panose="020B0604020202020204" charset="-34"/>
                  <a:cs typeface="UPCxB" panose="020B0604020202020204" charset="-34"/>
                </a:rPr>
                <a:t>ทั้งปวงให้หุงอาหารรับพระราชทานแล้ว เหลือนั้นสั่งให้เทเสีย ต่อยหม้อข้าวหม้อแกงให้จนสิ้น</a:t>
              </a:r>
            </a:p>
            <a:p>
              <a:pPr>
                <a:buNone/>
              </a:pPr>
              <a:r>
                <a:rPr lang="th-TH" sz="3600" i="1" dirty="0">
                  <a:effectLst/>
                  <a:latin typeface="UPCxB" panose="020B0604020202020204" charset="-34"/>
                  <a:cs typeface="UPCxB" panose="020B0604020202020204" charset="-34"/>
                </a:rPr>
                <a:t>ในเพลากลางคืนวันนี้ดีเอาเมืองจันทบ</a:t>
              </a:r>
              <a:r>
                <a:rPr lang="th-TH" sz="3600" i="1" dirty="0" err="1">
                  <a:effectLst/>
                  <a:latin typeface="UPCxB" panose="020B0604020202020204" charset="-34"/>
                  <a:cs typeface="UPCxB" panose="020B0604020202020204" charset="-34"/>
                </a:rPr>
                <a:t>ูร</a:t>
              </a:r>
              <a:r>
                <a:rPr lang="th-TH" sz="3600" i="1" dirty="0">
                  <a:effectLst/>
                  <a:latin typeface="UPCxB" panose="020B0604020202020204" charset="-34"/>
                  <a:cs typeface="UPCxB" panose="020B0604020202020204" charset="-34"/>
                </a:rPr>
                <a:t>ให้ได้ ให้หาข้าวกินเช้าเอาในเมือง ถ้ามิได้ก็ให้ตายเสีย</a:t>
              </a:r>
            </a:p>
            <a:p>
              <a:pPr>
                <a:buNone/>
              </a:pPr>
              <a:r>
                <a:rPr lang="th-TH" sz="3600" i="1" dirty="0">
                  <a:effectLst/>
                  <a:latin typeface="UPCxB" panose="020B0604020202020204" charset="-34"/>
                  <a:cs typeface="UPCxB" panose="020B0604020202020204" charset="-34"/>
                </a:rPr>
                <a:t>ด้วยกันเถิด...</a:t>
              </a:r>
            </a:p>
            <a:p>
              <a:pPr algn="r">
                <a:buNone/>
              </a:pPr>
              <a:r>
                <a:rPr lang="th-TH" sz="3200" i="1" dirty="0">
                  <a:effectLst/>
                  <a:latin typeface="UPCxB" panose="020B0604020202020204" charset="-34"/>
                  <a:cs typeface="UPCxB" panose="020B0604020202020204" charset="-34"/>
                </a:rPr>
                <a:t>(พระราชพงศาวดารกรุงธนบุรีฉบับพันจันทนุมาศ (เจิม), ๒๔๘๐)</a:t>
              </a:r>
              <a:endParaRPr lang="en-US" sz="3200" i="1" dirty="0"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pic>
        <p:nvPicPr>
          <p:cNvPr id="12" name="Google Shape;85;p13">
            <a:extLst>
              <a:ext uri="{FF2B5EF4-FFF2-40B4-BE49-F238E27FC236}">
                <a16:creationId xmlns:a16="http://schemas.microsoft.com/office/drawing/2014/main" id="{8253CD71-DB65-C767-DBFB-14300F92C26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04332" y="714238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 descr="PMKM">
            <a:extLst>
              <a:ext uri="{FF2B5EF4-FFF2-40B4-BE49-F238E27FC236}">
                <a16:creationId xmlns:a16="http://schemas.microsoft.com/office/drawing/2014/main" id="{D77DEE5E-DE11-7BB2-82B7-23DC30CB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173" y="757278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9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D8B236-7543-A542-214A-2C07781CF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2B77613-E482-74E7-769B-68D367D1D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591" y="3131617"/>
            <a:ext cx="10105724" cy="7269683"/>
          </a:xfrm>
          <a:prstGeom prst="rect">
            <a:avLst/>
          </a:prstGeom>
          <a:effectLst>
            <a:softEdge rad="444500"/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CE31B378-54EF-DA57-7B9A-DE82B2AB2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08" y="4613142"/>
            <a:ext cx="10105724" cy="7269683"/>
          </a:xfrm>
          <a:prstGeom prst="rect">
            <a:avLst/>
          </a:prstGeom>
          <a:effectLst>
            <a:softEdge rad="444500"/>
          </a:effec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AA564876-C8AC-D1F1-2954-7FDCA115CEA6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783E120-52D2-D118-8B97-404ACEC3756C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8AB88FBB-13AE-76CD-DB05-25DAE23EA277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7BC3D5D-FA4C-A860-5C61-BAD37ABA4348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295769A-7F5F-F527-907F-D9972A1B35ED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B965126-22CE-A8CB-38FB-0C5CB58A86A3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17">
            <a:extLst>
              <a:ext uri="{FF2B5EF4-FFF2-40B4-BE49-F238E27FC236}">
                <a16:creationId xmlns:a16="http://schemas.microsoft.com/office/drawing/2014/main" id="{DAE015BB-725A-FD6E-59CB-F96D990B773F}"/>
              </a:ext>
            </a:extLst>
          </p:cNvPr>
          <p:cNvSpPr txBox="1"/>
          <p:nvPr/>
        </p:nvSpPr>
        <p:spPr>
          <a:xfrm>
            <a:off x="4462779" y="1067891"/>
            <a:ext cx="1028794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การสถาปนาอาณาจักรธนบุรี</a:t>
            </a: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FE087D8E-FCD1-CC8E-9A12-9A2FC59D896A}"/>
              </a:ext>
            </a:extLst>
          </p:cNvPr>
          <p:cNvGrpSpPr/>
          <p:nvPr/>
        </p:nvGrpSpPr>
        <p:grpSpPr>
          <a:xfrm>
            <a:off x="2057400" y="3668188"/>
            <a:ext cx="13700467" cy="4038600"/>
            <a:chOff x="3320250" y="3119603"/>
            <a:chExt cx="13700467" cy="4038600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89E68E1A-E00B-7BE1-BBB0-2B7177D7457E}"/>
                </a:ext>
              </a:extLst>
            </p:cNvPr>
            <p:cNvSpPr/>
            <p:nvPr/>
          </p:nvSpPr>
          <p:spPr>
            <a:xfrm>
              <a:off x="3320250" y="3119603"/>
              <a:ext cx="13700467" cy="403860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1B870E64-6C22-36FE-02E4-FA5DD7C06092}"/>
                </a:ext>
              </a:extLst>
            </p:cNvPr>
            <p:cNvSpPr txBox="1"/>
            <p:nvPr/>
          </p:nvSpPr>
          <p:spPr>
            <a:xfrm>
              <a:off x="3651608" y="3488879"/>
              <a:ext cx="1292123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	พระยาว</a:t>
              </a:r>
              <a:r>
                <a:rPr lang="th-TH" sz="3600" dirty="0" err="1">
                  <a:latin typeface="UPCxB" panose="020B0604020202020204" charset="-34"/>
                  <a:cs typeface="UPCxB" panose="020B0604020202020204" charset="-34"/>
                </a:rPr>
                <a:t>ชิร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ปราการนำทัพตีเมืองจันทบุรีและยึดครองได้สำเร็จ เจ้าเมืองหนีไป</a:t>
              </a:r>
              <a:r>
                <a:rPr lang="th-TH" sz="3600" dirty="0" err="1">
                  <a:latin typeface="UPCxB" panose="020B0604020202020204" charset="-34"/>
                  <a:cs typeface="UPCxB" panose="020B0604020202020204" charset="-34"/>
                </a:rPr>
                <a:t>พุทไธ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มาศ เนื่องจากจันทบุรีเป็นเมืองท่าที่มีชุมชนชาวจีนใหญ่ จึงสามารถรวบรวมคน เสบียง อาวุธ และต่อเรือรบได้ครบ เมื่อทราบว่ากรุงศรีอยุธยาเสียแก่พม่า จึงยกทัพเรือตีพม่าที่ธนบุรีและค่ายโพธิ์สามต้นจนขับไล่พม่าได้ จากนั้นถวายพระเพลิงพระเจ้าเอกทัศ รวบรวมเชื้อพระวงศ์ ขุนนาง และไพร่พลจากกรุงศรีอยุธยาและลพบุรีมาที่เมืองธนบุรีเพื่อวางรากฐานการกู้ชาติ</a:t>
              </a:r>
              <a:endParaRPr lang="en-US" sz="3600" dirty="0"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pic>
        <p:nvPicPr>
          <p:cNvPr id="13" name="Google Shape;85;p13">
            <a:extLst>
              <a:ext uri="{FF2B5EF4-FFF2-40B4-BE49-F238E27FC236}">
                <a16:creationId xmlns:a16="http://schemas.microsoft.com/office/drawing/2014/main" id="{37A46A88-94A7-9EDE-70C9-06469F84319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30836" y="612161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 descr="PMKM">
            <a:extLst>
              <a:ext uri="{FF2B5EF4-FFF2-40B4-BE49-F238E27FC236}">
                <a16:creationId xmlns:a16="http://schemas.microsoft.com/office/drawing/2014/main" id="{7F207005-3039-3ADD-C7CE-B46E8099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677" y="655201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5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91304-7949-5A76-80A2-85332342F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10B22904-E7AC-FAA5-B465-9C788E4247CC}"/>
              </a:ext>
            </a:extLst>
          </p:cNvPr>
          <p:cNvGrpSpPr/>
          <p:nvPr/>
        </p:nvGrpSpPr>
        <p:grpSpPr>
          <a:xfrm>
            <a:off x="4800600" y="5376948"/>
            <a:ext cx="12573000" cy="3019363"/>
            <a:chOff x="2036910" y="5506036"/>
            <a:chExt cx="12573000" cy="3019363"/>
          </a:xfrm>
        </p:grpSpPr>
        <p:sp>
          <p:nvSpPr>
            <p:cNvPr id="15" name="สี่เหลี่ยมผืนผ้า: มุมมน 14">
              <a:extLst>
                <a:ext uri="{FF2B5EF4-FFF2-40B4-BE49-F238E27FC236}">
                  <a16:creationId xmlns:a16="http://schemas.microsoft.com/office/drawing/2014/main" id="{5144B64C-7E74-D395-3884-76268948675F}"/>
                </a:ext>
              </a:extLst>
            </p:cNvPr>
            <p:cNvSpPr/>
            <p:nvPr/>
          </p:nvSpPr>
          <p:spPr>
            <a:xfrm>
              <a:off x="2036910" y="5506036"/>
              <a:ext cx="12573000" cy="3019363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A03C4050-68AC-7870-33A7-1C00D78DD668}"/>
                </a:ext>
              </a:extLst>
            </p:cNvPr>
            <p:cNvSpPr txBox="1"/>
            <p:nvPr/>
          </p:nvSpPr>
          <p:spPr>
            <a:xfrm>
              <a:off x="2725055" y="5646111"/>
              <a:ext cx="11404012" cy="2739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i="1" dirty="0">
                  <a:latin typeface="UPCxB" panose="020B0604020202020204" charset="-34"/>
                  <a:cs typeface="UPCxB" panose="020B0604020202020204" charset="-34"/>
                </a:rPr>
                <a:t>...จึงสมณพราหมณาจารย์เสนาบดีประชาราษฎรชวนกันกราบทูลอาราธนาวิงวอนสมเด็จ</a:t>
              </a:r>
            </a:p>
            <a:p>
              <a:r>
                <a:rPr lang="en-US" sz="3600" i="1" dirty="0" err="1">
                  <a:latin typeface="UPCxB" panose="020B0604020202020204" charset="-34"/>
                  <a:cs typeface="UPCxB" panose="020B0604020202020204" charset="-34"/>
                </a:rPr>
                <a:t>พระพุทธเจ้าอยู่หัว</a:t>
              </a:r>
              <a:r>
                <a:rPr lang="en-US" sz="3600" i="1" dirty="0">
                  <a:latin typeface="UPCxB" panose="020B0604020202020204" charset="-34"/>
                  <a:cs typeface="UPCxB" panose="020B0604020202020204" charset="-34"/>
                </a:rPr>
                <a:t> </a:t>
              </a:r>
              <a:r>
                <a:rPr lang="en-US" sz="3600" i="1" dirty="0" err="1">
                  <a:latin typeface="UPCxB" panose="020B0604020202020204" charset="-34"/>
                  <a:cs typeface="UPCxB" panose="020B0604020202020204" charset="-34"/>
                </a:rPr>
                <a:t>พระบรมหน่อพุทธางกูรตรัสเห็นประโยชน์เป็นปัจจัยแก่พระปรมาภิเษก</a:t>
              </a:r>
              <a:endParaRPr lang="en-US" sz="3600" i="1" dirty="0">
                <a:latin typeface="UPCxB" panose="020B0604020202020204" charset="-34"/>
                <a:cs typeface="UPCxB" panose="020B0604020202020204" charset="-34"/>
              </a:endParaRPr>
            </a:p>
            <a:p>
              <a:r>
                <a:rPr lang="en-US" sz="3600" i="1" dirty="0" err="1">
                  <a:latin typeface="UPCxB" panose="020B0604020202020204" charset="-34"/>
                  <a:cs typeface="UPCxB" panose="020B0604020202020204" charset="-34"/>
                </a:rPr>
                <a:t>สมโพธิญาณนั้นก็รับอาราธนา</a:t>
              </a:r>
              <a:r>
                <a:rPr lang="en-US" sz="3600" i="1" dirty="0">
                  <a:latin typeface="UPCxB" panose="020B0604020202020204" charset="-34"/>
                  <a:cs typeface="UPCxB" panose="020B0604020202020204" charset="-34"/>
                </a:rPr>
                <a:t> </a:t>
              </a:r>
              <a:r>
                <a:rPr lang="en-US" sz="3600" i="1" dirty="0" err="1">
                  <a:latin typeface="UPCxB" panose="020B0604020202020204" charset="-34"/>
                  <a:cs typeface="UPCxB" panose="020B0604020202020204" charset="-34"/>
                </a:rPr>
                <a:t>จึงเสด็จยับยั้งอยู่</a:t>
              </a:r>
              <a:r>
                <a:rPr lang="en-US" sz="3600" i="1" dirty="0">
                  <a:latin typeface="UPCxB" panose="020B0604020202020204" charset="-34"/>
                  <a:cs typeface="UPCxB" panose="020B0604020202020204" charset="-34"/>
                </a:rPr>
                <a:t> ณ </a:t>
              </a:r>
              <a:r>
                <a:rPr lang="en-US" sz="3600" i="1" dirty="0" err="1">
                  <a:latin typeface="UPCxB" panose="020B0604020202020204" charset="-34"/>
                  <a:cs typeface="UPCxB" panose="020B0604020202020204" charset="-34"/>
                </a:rPr>
                <a:t>พระตำหนักเมืองธนบุรีย์</a:t>
              </a:r>
              <a:r>
                <a:rPr lang="en-US" sz="3600" i="1" dirty="0">
                  <a:latin typeface="UPCxB" panose="020B0604020202020204" charset="-34"/>
                  <a:cs typeface="UPCxB" panose="020B0604020202020204" charset="-34"/>
                </a:rPr>
                <a:t>...</a:t>
              </a:r>
            </a:p>
            <a:p>
              <a:pPr algn="r"/>
              <a:endParaRPr lang="th-TH" sz="3200" i="1" dirty="0">
                <a:latin typeface="UPCxB" panose="020B0604020202020204" charset="-34"/>
                <a:cs typeface="UPCxB" panose="020B0604020202020204" charset="-34"/>
              </a:endParaRPr>
            </a:p>
            <a:p>
              <a:pPr algn="r"/>
              <a:r>
                <a:rPr lang="en-US" sz="3200" i="1" dirty="0">
                  <a:latin typeface="UPCxB" panose="020B0604020202020204" charset="-34"/>
                  <a:cs typeface="UPCxB" panose="020B0604020202020204" charset="-34"/>
                </a:rPr>
                <a:t>(</a:t>
              </a:r>
              <a:r>
                <a:rPr lang="en-US" sz="3200" i="1" dirty="0" err="1">
                  <a:latin typeface="UPCxB" panose="020B0604020202020204" charset="-34"/>
                  <a:cs typeface="UPCxB" panose="020B0604020202020204" charset="-34"/>
                </a:rPr>
                <a:t>พระราชพงศาวดารกรุงธนบุรีฉบับพันจันทนุมาศ</a:t>
              </a:r>
              <a:r>
                <a:rPr lang="en-US" sz="3200" i="1" dirty="0">
                  <a:latin typeface="UPCxB" panose="020B0604020202020204" charset="-34"/>
                  <a:cs typeface="UPCxB" panose="020B0604020202020204" charset="-34"/>
                </a:rPr>
                <a:t> (</a:t>
              </a:r>
              <a:r>
                <a:rPr lang="en-US" sz="3200" i="1" dirty="0" err="1">
                  <a:latin typeface="UPCxB" panose="020B0604020202020204" charset="-34"/>
                  <a:cs typeface="UPCxB" panose="020B0604020202020204" charset="-34"/>
                </a:rPr>
                <a:t>เจิม</a:t>
              </a:r>
              <a:r>
                <a:rPr lang="en-US" sz="3200" i="1" dirty="0">
                  <a:latin typeface="UPCxB" panose="020B0604020202020204" charset="-34"/>
                  <a:cs typeface="UPCxB" panose="020B0604020202020204" charset="-34"/>
                </a:rPr>
                <a:t>), ๒๔๘๐)</a:t>
              </a:r>
            </a:p>
          </p:txBody>
        </p:sp>
      </p:grpSp>
      <p:pic>
        <p:nvPicPr>
          <p:cNvPr id="16" name="รูปภาพ 15" descr="รูปภาพประกอบด้วย ประติมากรรม, ศิลปะ, รูปปั้น, คน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1DE95E4E-BF20-A5D2-6CE5-509BCDC96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3400" y="3772389"/>
            <a:ext cx="6191987" cy="6228483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8295D8C1-9C66-89C3-788C-B9F96C8E76B4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00635AB-EE79-4600-92FF-EDFBF0184205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51ED5E39-2E78-6F65-16B1-720A54201721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1933B71-BC07-B973-122B-4E88AEEEC990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657746A-33FA-BDD7-81E7-FDF16124C5D8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C100CE3-094B-0060-9992-D574FEB6DD78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17">
            <a:extLst>
              <a:ext uri="{FF2B5EF4-FFF2-40B4-BE49-F238E27FC236}">
                <a16:creationId xmlns:a16="http://schemas.microsoft.com/office/drawing/2014/main" id="{7CF34ECE-0636-B512-7581-385F8BD52130}"/>
              </a:ext>
            </a:extLst>
          </p:cNvPr>
          <p:cNvSpPr txBox="1"/>
          <p:nvPr/>
        </p:nvSpPr>
        <p:spPr>
          <a:xfrm>
            <a:off x="4462779" y="1067891"/>
            <a:ext cx="1028794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การสถาปนาอาณาจักรธนบุรี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9069E3C2-9F4C-9559-C3FF-AB9896B539CB}"/>
              </a:ext>
            </a:extLst>
          </p:cNvPr>
          <p:cNvSpPr txBox="1"/>
          <p:nvPr/>
        </p:nvSpPr>
        <p:spPr>
          <a:xfrm>
            <a:off x="4041049" y="3119480"/>
            <a:ext cx="127755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	ภายหลังการขับไล่กองทัพพม่าออกไปจากพระราชอาณาจักรไทยแล้ว ขุนนาง ประชาราษฎร์ทั้งปวง ได้เห็นพ้องกันให้พระยาว</a:t>
            </a:r>
            <a:r>
              <a:rPr lang="th-TH" sz="3600" dirty="0" err="1">
                <a:latin typeface="UPCxB" panose="020B0604020202020204" charset="-34"/>
                <a:cs typeface="UPCxB" panose="020B0604020202020204" charset="-34"/>
              </a:rPr>
              <a:t>ชิร</a:t>
            </a:r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ปราการขึ้นเป็นกษัตริย์ ณ กรุงธนบุรี </a:t>
            </a:r>
            <a:r>
              <a:rPr lang="th-TH" sz="3600" dirty="0" err="1">
                <a:latin typeface="UPCxB" panose="020B0604020202020204" charset="-34"/>
                <a:cs typeface="UPCxB" panose="020B0604020202020204" charset="-34"/>
              </a:rPr>
              <a:t>ดังมี</a:t>
            </a:r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ความในพระราชพงศาวดาร กรุงธนบุรีว่า</a:t>
            </a:r>
            <a:endParaRPr lang="en-US" sz="3600" dirty="0">
              <a:latin typeface="UPCxB" panose="020B0604020202020204" charset="-34"/>
              <a:cs typeface="UPCxB" panose="020B0604020202020204" charset="-34"/>
            </a:endParaRPr>
          </a:p>
        </p:txBody>
      </p:sp>
      <p:pic>
        <p:nvPicPr>
          <p:cNvPr id="12" name="Google Shape;85;p13">
            <a:extLst>
              <a:ext uri="{FF2B5EF4-FFF2-40B4-BE49-F238E27FC236}">
                <a16:creationId xmlns:a16="http://schemas.microsoft.com/office/drawing/2014/main" id="{F8EF9B3F-B657-DAF1-800B-57E267F830A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443585" y="436313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PMKM">
            <a:extLst>
              <a:ext uri="{FF2B5EF4-FFF2-40B4-BE49-F238E27FC236}">
                <a16:creationId xmlns:a16="http://schemas.microsoft.com/office/drawing/2014/main" id="{92024B0C-FD57-E2F0-440B-0BD139EA2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426" y="479353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5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822648-A642-24CB-A46E-1D08E701A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8759D3-ED74-FD36-A87C-1F4B86478998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3CFE13A-3F87-C2C9-89B2-36EF1F3306BA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6CF7B61F-1C16-DDB8-2DBF-535FE0FD8EA3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F9F084C-7078-73A7-35AC-FBE27655A8D7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7329FFD-EDF8-06A4-B09A-15E4FD7F0859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A56DB7D-DAF3-B43F-5F1A-726928D7831E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0B216B5F-DBBA-EF44-26A6-01869FA32C28}"/>
              </a:ext>
            </a:extLst>
          </p:cNvPr>
          <p:cNvSpPr txBox="1"/>
          <p:nvPr/>
        </p:nvSpPr>
        <p:spPr>
          <a:xfrm>
            <a:off x="4462779" y="1067891"/>
            <a:ext cx="1028794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การสถาปนาอาณาจักรธนบุรี</a:t>
            </a: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716E6E75-D7B9-44B8-ED89-FBD6E23BB17A}"/>
              </a:ext>
            </a:extLst>
          </p:cNvPr>
          <p:cNvGrpSpPr/>
          <p:nvPr/>
        </p:nvGrpSpPr>
        <p:grpSpPr>
          <a:xfrm>
            <a:off x="1652134" y="3676137"/>
            <a:ext cx="13098588" cy="862679"/>
            <a:chOff x="1652134" y="3676137"/>
            <a:chExt cx="13098588" cy="862679"/>
          </a:xfrm>
        </p:grpSpPr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3BA745CC-B6F7-3267-D2E8-DD939B0CDD56}"/>
                </a:ext>
              </a:extLst>
            </p:cNvPr>
            <p:cNvSpPr txBox="1"/>
            <p:nvPr/>
          </p:nvSpPr>
          <p:spPr>
            <a:xfrm>
              <a:off x="2714171" y="3904670"/>
              <a:ext cx="12036551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966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C00000"/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สาเหตุที่สมเด็จพระเจ้าตากสินมหาราชทรงเลือกกรุงธนบุรีเป็นราชธานี</a:t>
              </a:r>
              <a:endParaRPr lang="en-US" sz="3600" b="1" dirty="0">
                <a:solidFill>
                  <a:srgbClr val="C00000"/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endParaRPr>
            </a:p>
          </p:txBody>
        </p:sp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1B5C96B0-2719-2B94-9429-DD5CF75818D1}"/>
                </a:ext>
              </a:extLst>
            </p:cNvPr>
            <p:cNvGrpSpPr/>
            <p:nvPr/>
          </p:nvGrpSpPr>
          <p:grpSpPr>
            <a:xfrm>
              <a:off x="1652134" y="3676137"/>
              <a:ext cx="1082295" cy="862679"/>
              <a:chOff x="2114551" y="4040397"/>
              <a:chExt cx="1062038" cy="862679"/>
            </a:xfrm>
          </p:grpSpPr>
          <p:sp>
            <p:nvSpPr>
              <p:cNvPr id="18" name="วงรี 17">
                <a:extLst>
                  <a:ext uri="{FF2B5EF4-FFF2-40B4-BE49-F238E27FC236}">
                    <a16:creationId xmlns:a16="http://schemas.microsoft.com/office/drawing/2014/main" id="{2AA3055D-28E0-6158-3BAD-EA69499BEB4D}"/>
                  </a:ext>
                </a:extLst>
              </p:cNvPr>
              <p:cNvSpPr/>
              <p:nvPr/>
            </p:nvSpPr>
            <p:spPr>
              <a:xfrm>
                <a:off x="2133600" y="4141076"/>
                <a:ext cx="762000" cy="762000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PCxB" panose="020B0604020202020204" charset="-34"/>
                  <a:cs typeface="UPCxB" panose="020B0604020202020204" charset="-34"/>
                </a:endParaRPr>
              </a:p>
            </p:txBody>
          </p:sp>
          <p:sp>
            <p:nvSpPr>
              <p:cNvPr id="19" name="กล่องข้อความ 18">
                <a:extLst>
                  <a:ext uri="{FF2B5EF4-FFF2-40B4-BE49-F238E27FC236}">
                    <a16:creationId xmlns:a16="http://schemas.microsoft.com/office/drawing/2014/main" id="{08FD9E0A-5DC0-2341-4804-BE69F7886D74}"/>
                  </a:ext>
                </a:extLst>
              </p:cNvPr>
              <p:cNvSpPr txBox="1"/>
              <p:nvPr/>
            </p:nvSpPr>
            <p:spPr>
              <a:xfrm>
                <a:off x="2114551" y="4040397"/>
                <a:ext cx="1062038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44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๑.๒</a:t>
                </a:r>
                <a:r>
                  <a:rPr lang="en-US" sz="44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 </a:t>
                </a:r>
                <a:endParaRPr lang="en-US" sz="44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PCxB" panose="020B0604020202020204" charset="-34"/>
                  <a:cs typeface="UPCxB" panose="020B0604020202020204" charset="-34"/>
                </a:endParaRPr>
              </a:p>
            </p:txBody>
          </p:sp>
        </p:grp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970D2755-0CC7-4E7D-2F97-A15B6B1BEDC2}"/>
              </a:ext>
            </a:extLst>
          </p:cNvPr>
          <p:cNvGrpSpPr/>
          <p:nvPr/>
        </p:nvGrpSpPr>
        <p:grpSpPr>
          <a:xfrm>
            <a:off x="762000" y="5066345"/>
            <a:ext cx="8007759" cy="3548096"/>
            <a:chOff x="724687" y="5583573"/>
            <a:chExt cx="8007759" cy="3548096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3B584346-7365-11CE-391C-62C0269E4899}"/>
                </a:ext>
              </a:extLst>
            </p:cNvPr>
            <p:cNvSpPr/>
            <p:nvPr/>
          </p:nvSpPr>
          <p:spPr>
            <a:xfrm>
              <a:off x="724687" y="5583573"/>
              <a:ext cx="8007759" cy="3548096"/>
            </a:xfrm>
            <a:prstGeom prst="roundRect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FB3C895B-B019-EEFD-4064-15E590BCA78D}"/>
                </a:ext>
              </a:extLst>
            </p:cNvPr>
            <p:cNvSpPr txBox="1"/>
            <p:nvPr/>
          </p:nvSpPr>
          <p:spPr>
            <a:xfrm>
              <a:off x="961252" y="5845701"/>
              <a:ext cx="7534628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	๑) กรุงธนบุรีเป็นเมืองหน้าด่านทาง</a:t>
              </a:r>
              <a:r>
                <a:rPr lang="th-TH" sz="3600" dirty="0" err="1">
                  <a:latin typeface="UPCxB" panose="020B0604020202020204" charset="-34"/>
                  <a:cs typeface="UPCxB" panose="020B0604020202020204" charset="-34"/>
                </a:rPr>
                <a:t>นํ้า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 ที่ควบคุมการเดินเรือทางทะเลที่เข้าออกในอ่าวไทย กับกรุงศรีอยุธยา จึงมีความเหมาะสมในการควบคุมหัวเมืองทางเหนือทั้งด้านการค้าและการติดต่อ ค้าขายกับนานาชาติทางทะเล สามารถกีดกันการค้าทางทะเลของหัวเมืองเหนือได้</a:t>
              </a:r>
              <a:endParaRPr lang="en-US" sz="3600" dirty="0">
                <a:solidFill>
                  <a:schemeClr val="bg2"/>
                </a:solidFill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199C292-BCEF-2B2F-8CA0-64780FAF5F4F}"/>
              </a:ext>
            </a:extLst>
          </p:cNvPr>
          <p:cNvGrpSpPr/>
          <p:nvPr/>
        </p:nvGrpSpPr>
        <p:grpSpPr>
          <a:xfrm>
            <a:off x="9330092" y="5007272"/>
            <a:ext cx="8007759" cy="3694609"/>
            <a:chOff x="9292779" y="5524500"/>
            <a:chExt cx="8007759" cy="3694609"/>
          </a:xfrm>
        </p:grpSpPr>
        <p:sp>
          <p:nvSpPr>
            <p:cNvPr id="14" name="สี่เหลี่ยมผืนผ้า: มุมมน 13">
              <a:extLst>
                <a:ext uri="{FF2B5EF4-FFF2-40B4-BE49-F238E27FC236}">
                  <a16:creationId xmlns:a16="http://schemas.microsoft.com/office/drawing/2014/main" id="{8F653235-F80B-F0C7-A8DF-3E94FBB9E076}"/>
                </a:ext>
              </a:extLst>
            </p:cNvPr>
            <p:cNvSpPr/>
            <p:nvPr/>
          </p:nvSpPr>
          <p:spPr>
            <a:xfrm>
              <a:off x="9292779" y="5524500"/>
              <a:ext cx="8007759" cy="3694609"/>
            </a:xfrm>
            <a:prstGeom prst="round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CC6E37CD-2AD5-7F22-2C63-16BC779A60A5}"/>
                </a:ext>
              </a:extLst>
            </p:cNvPr>
            <p:cNvSpPr txBox="1"/>
            <p:nvPr/>
          </p:nvSpPr>
          <p:spPr>
            <a:xfrm>
              <a:off x="9551544" y="5749438"/>
              <a:ext cx="7479944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	๒) กรุงธนบุรีมีปอมปราการตั้ง</a:t>
              </a:r>
              <a:r>
                <a:rPr lang="th-TH" sz="3600" dirty="0" err="1">
                  <a:latin typeface="UPCxB" panose="020B0604020202020204" charset="-34"/>
                  <a:cs typeface="UPCxB" panose="020B0604020202020204" charset="-34"/>
                </a:rPr>
                <a:t>อย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ู คือ ป้อม</a:t>
              </a:r>
              <a:r>
                <a:rPr lang="th-TH" sz="3600" dirty="0" err="1">
                  <a:latin typeface="UPCxB" panose="020B0604020202020204" charset="-34"/>
                  <a:cs typeface="UPCxB" panose="020B0604020202020204" charset="-34"/>
                </a:rPr>
                <a:t>วิไ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ชยประสิทธิ์ (ป้อมวิไช</a:t>
              </a:r>
              <a:r>
                <a:rPr lang="th-TH" sz="3600" dirty="0" err="1">
                  <a:latin typeface="UPCxB" panose="020B0604020202020204" charset="-34"/>
                  <a:cs typeface="UPCxB" panose="020B0604020202020204" charset="-34"/>
                </a:rPr>
                <a:t>เย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นท</a:t>
              </a:r>
              <a:r>
                <a:rPr lang="th-TH" sz="3600" dirty="0" err="1">
                  <a:latin typeface="UPCxB" panose="020B0604020202020204" charset="-34"/>
                  <a:cs typeface="UPCxB" panose="020B0604020202020204" charset="-34"/>
                </a:rPr>
                <a:t>ร์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) จึงเป็นการสะดวกในการป้องกันศัตรูที่จะเข้ามารุกราน ขณะเดียวกันที่ตั้งอยู่ใกล้ปากน้ำ หากต่อสู้ไม่ได้ก็สามารถลำเลียง ไพร่พลหลบหนีไปอยู่เมืองจันทบุรีหรือหัวเมืองอื่น ๆ ทางชายทะเลได้สะดวกหากไม่สามารถป้องกันเมืองได้</a:t>
              </a:r>
              <a:endParaRPr lang="en-US" sz="3600" dirty="0"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pic>
        <p:nvPicPr>
          <p:cNvPr id="17" name="Google Shape;85;p13">
            <a:extLst>
              <a:ext uri="{FF2B5EF4-FFF2-40B4-BE49-F238E27FC236}">
                <a16:creationId xmlns:a16="http://schemas.microsoft.com/office/drawing/2014/main" id="{A4A62CC9-0CF1-5572-90D8-32A296940FE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66689" y="494150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4" descr="PMKM">
            <a:extLst>
              <a:ext uri="{FF2B5EF4-FFF2-40B4-BE49-F238E27FC236}">
                <a16:creationId xmlns:a16="http://schemas.microsoft.com/office/drawing/2014/main" id="{1A96E69C-BD74-F1B6-8C0C-FD06307C7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530" y="537190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18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B0C95B17-D869-D1FE-ED54-4CD9ACC17329}"/>
              </a:ext>
            </a:extLst>
          </p:cNvPr>
          <p:cNvSpPr/>
          <p:nvPr/>
        </p:nvSpPr>
        <p:spPr>
          <a:xfrm rot="10209835">
            <a:off x="-294922" y="-352334"/>
            <a:ext cx="18288000" cy="163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E3691411-9EEA-027F-E5F5-34E52786EC73}"/>
              </a:ext>
            </a:extLst>
          </p:cNvPr>
          <p:cNvSpPr/>
          <p:nvPr/>
        </p:nvSpPr>
        <p:spPr>
          <a:xfrm>
            <a:off x="-76200" y="-152400"/>
            <a:ext cx="18364200" cy="1638300"/>
          </a:xfrm>
          <a:prstGeom prst="rect">
            <a:avLst/>
          </a:prstGeom>
          <a:solidFill>
            <a:srgbClr val="E9E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A09FEAFA-B894-4DBA-9D86-A8E36465AE6D}"/>
              </a:ext>
            </a:extLst>
          </p:cNvPr>
          <p:cNvSpPr/>
          <p:nvPr/>
        </p:nvSpPr>
        <p:spPr>
          <a:xfrm rot="21074284">
            <a:off x="246669" y="8759293"/>
            <a:ext cx="18288000" cy="163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9373E57E-CCF4-E54D-FDAB-180D2F06A0D5}"/>
              </a:ext>
            </a:extLst>
          </p:cNvPr>
          <p:cNvSpPr/>
          <p:nvPr/>
        </p:nvSpPr>
        <p:spPr>
          <a:xfrm>
            <a:off x="-41468" y="8924445"/>
            <a:ext cx="18329467" cy="1638300"/>
          </a:xfrm>
          <a:prstGeom prst="rect">
            <a:avLst/>
          </a:prstGeom>
          <a:solidFill>
            <a:srgbClr val="E9E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วงรี 14">
            <a:extLst>
              <a:ext uri="{FF2B5EF4-FFF2-40B4-BE49-F238E27FC236}">
                <a16:creationId xmlns:a16="http://schemas.microsoft.com/office/drawing/2014/main" id="{21BCCFC6-B88E-EE6E-72CF-D7F7B3753030}"/>
              </a:ext>
            </a:extLst>
          </p:cNvPr>
          <p:cNvSpPr/>
          <p:nvPr/>
        </p:nvSpPr>
        <p:spPr>
          <a:xfrm>
            <a:off x="7629877" y="-85770"/>
            <a:ext cx="2590800" cy="2590800"/>
          </a:xfrm>
          <a:prstGeom prst="ellipse">
            <a:avLst/>
          </a:prstGeom>
          <a:solidFill>
            <a:srgbClr val="E9E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5267F634-8F57-B858-7FF0-2424CCA0A681}"/>
              </a:ext>
            </a:extLst>
          </p:cNvPr>
          <p:cNvSpPr txBox="1"/>
          <p:nvPr/>
        </p:nvSpPr>
        <p:spPr>
          <a:xfrm>
            <a:off x="609600" y="6035"/>
            <a:ext cx="8249013" cy="1106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7200" b="1" dirty="0">
                <a:solidFill>
                  <a:schemeClr val="accent2">
                    <a:lumMod val="75000"/>
                  </a:schemeClr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rPr>
              <a:t>แบบทดสอบก่อนเรียน</a:t>
            </a:r>
            <a:endParaRPr lang="en-US" sz="7200" b="1" dirty="0">
              <a:solidFill>
                <a:schemeClr val="accent2">
                  <a:lumMod val="75000"/>
                </a:schemeClr>
              </a:solidFill>
              <a:latin typeface="UPCxB" panose="020B0604020202020204" charset="-34"/>
              <a:ea typeface="Sarabun"/>
              <a:cs typeface="UPCxB" panose="020B0604020202020204" charset="-34"/>
              <a:sym typeface="Sarabun"/>
            </a:endParaRPr>
          </a:p>
        </p:txBody>
      </p:sp>
      <p:pic>
        <p:nvPicPr>
          <p:cNvPr id="14" name="กราฟิก 13">
            <a:extLst>
              <a:ext uri="{FF2B5EF4-FFF2-40B4-BE49-F238E27FC236}">
                <a16:creationId xmlns:a16="http://schemas.microsoft.com/office/drawing/2014/main" id="{B33341B7-BAF9-3162-02A3-7CD4698B4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001000" y="119397"/>
            <a:ext cx="1848555" cy="1899903"/>
          </a:xfrm>
          <a:prstGeom prst="rect">
            <a:avLst/>
          </a:prstGeom>
        </p:spPr>
      </p:pic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E1BA2932-200D-FD8A-B7FE-641FEFF9F838}"/>
              </a:ext>
            </a:extLst>
          </p:cNvPr>
          <p:cNvGrpSpPr/>
          <p:nvPr/>
        </p:nvGrpSpPr>
        <p:grpSpPr>
          <a:xfrm>
            <a:off x="4524006" y="2966454"/>
            <a:ext cx="8802541" cy="2838404"/>
            <a:chOff x="4795921" y="3088220"/>
            <a:chExt cx="8802541" cy="2838404"/>
          </a:xfrm>
        </p:grpSpPr>
        <p:grpSp>
          <p:nvGrpSpPr>
            <p:cNvPr id="20" name="กลุ่ม 19">
              <a:extLst>
                <a:ext uri="{FF2B5EF4-FFF2-40B4-BE49-F238E27FC236}">
                  <a16:creationId xmlns:a16="http://schemas.microsoft.com/office/drawing/2014/main" id="{2E8F8251-2E0A-A1A1-3F82-43330E9762B1}"/>
                </a:ext>
              </a:extLst>
            </p:cNvPr>
            <p:cNvGrpSpPr/>
            <p:nvPr/>
          </p:nvGrpSpPr>
          <p:grpSpPr>
            <a:xfrm>
              <a:off x="5138452" y="3088220"/>
              <a:ext cx="8158734" cy="1550226"/>
              <a:chOff x="2727998" y="3695770"/>
              <a:chExt cx="8158734" cy="1550226"/>
            </a:xfrm>
          </p:grpSpPr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59E8CEAF-88A9-D098-F492-FE17D4758D90}"/>
                  </a:ext>
                </a:extLst>
              </p:cNvPr>
              <p:cNvSpPr txBox="1"/>
              <p:nvPr/>
            </p:nvSpPr>
            <p:spPr>
              <a:xfrm>
                <a:off x="2727998" y="3695770"/>
                <a:ext cx="8158734" cy="118032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9239"/>
                  </a:lnSpc>
                </a:pPr>
                <a:r>
                  <a:rPr lang="th-TH" sz="9600" b="1" dirty="0"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หน่วยการเรียนรู้ที่</a:t>
                </a:r>
                <a:endParaRPr lang="en-US" sz="9600" b="1" dirty="0"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endParaRPr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14734D33-03C6-AC29-7FBA-3C962F2D9B01}"/>
                  </a:ext>
                </a:extLst>
              </p:cNvPr>
              <p:cNvSpPr txBox="1"/>
              <p:nvPr/>
            </p:nvSpPr>
            <p:spPr>
              <a:xfrm>
                <a:off x="9540688" y="3748663"/>
                <a:ext cx="1076677" cy="149733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9239"/>
                  </a:lnSpc>
                </a:pPr>
                <a:r>
                  <a:rPr lang="th-TH" sz="19900" b="1" dirty="0">
                    <a:latin typeface="UPCxB" panose="020B0604020202020204" charset="-34"/>
                    <a:ea typeface="Sarabun"/>
                    <a:cs typeface="UPCxB" panose="020B0604020202020204" charset="-34"/>
                    <a:sym typeface="Sarabun"/>
                  </a:rPr>
                  <a:t>๕</a:t>
                </a:r>
                <a:endParaRPr lang="en-US" sz="19900" b="1" dirty="0"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endParaRPr>
              </a:p>
            </p:txBody>
          </p:sp>
        </p:grpSp>
        <p:pic>
          <p:nvPicPr>
            <p:cNvPr id="28" name="กราฟิก 27">
              <a:extLst>
                <a:ext uri="{FF2B5EF4-FFF2-40B4-BE49-F238E27FC236}">
                  <a16:creationId xmlns:a16="http://schemas.microsoft.com/office/drawing/2014/main" id="{23795254-5C34-1ECB-2CDC-143D69770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4165" y="4402113"/>
              <a:ext cx="8392273" cy="284484"/>
            </a:xfrm>
            <a:prstGeom prst="rect">
              <a:avLst/>
            </a:prstGeom>
          </p:spPr>
        </p:pic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9BE42E65-9697-A698-D57C-93104DF3DC77}"/>
                </a:ext>
              </a:extLst>
            </p:cNvPr>
            <p:cNvSpPr txBox="1"/>
            <p:nvPr/>
          </p:nvSpPr>
          <p:spPr>
            <a:xfrm>
              <a:off x="4795921" y="4820167"/>
              <a:ext cx="8802541" cy="11064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239"/>
                </a:lnSpc>
              </a:pPr>
              <a:r>
                <a:rPr lang="th-TH" sz="7200" b="1" dirty="0"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พัฒนาการของอาณาจักรธนบุรี</a:t>
              </a:r>
            </a:p>
          </p:txBody>
        </p:sp>
      </p:grpSp>
      <p:pic>
        <p:nvPicPr>
          <p:cNvPr id="31" name="กราฟิก 30">
            <a:extLst>
              <a:ext uri="{FF2B5EF4-FFF2-40B4-BE49-F238E27FC236}">
                <a16:creationId xmlns:a16="http://schemas.microsoft.com/office/drawing/2014/main" id="{868C545C-44ED-8E1E-DD40-EC7C8680E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77477" y="6394619"/>
            <a:ext cx="2743200" cy="4276725"/>
          </a:xfrm>
          <a:prstGeom prst="rect">
            <a:avLst/>
          </a:prstGeom>
        </p:spPr>
      </p:pic>
      <p:pic>
        <p:nvPicPr>
          <p:cNvPr id="2" name="Google Shape;85;p13">
            <a:extLst>
              <a:ext uri="{FF2B5EF4-FFF2-40B4-BE49-F238E27FC236}">
                <a16:creationId xmlns:a16="http://schemas.microsoft.com/office/drawing/2014/main" id="{21FAAE98-8713-95C9-F7F0-A7C689CBBB2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580638" y="137619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PMKM">
            <a:extLst>
              <a:ext uri="{FF2B5EF4-FFF2-40B4-BE49-F238E27FC236}">
                <a16:creationId xmlns:a16="http://schemas.microsoft.com/office/drawing/2014/main" id="{580973B1-B0EE-E679-2D8E-BC5027961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479" y="180659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21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A8157-A9DA-501F-F0CD-678B28A54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207D10CE-790B-E79E-3E50-3019C8E41299}"/>
              </a:ext>
            </a:extLst>
          </p:cNvPr>
          <p:cNvSpPr/>
          <p:nvPr/>
        </p:nvSpPr>
        <p:spPr>
          <a:xfrm>
            <a:off x="13651" y="8648700"/>
            <a:ext cx="18288000" cy="163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3C994BA-97A1-FC83-9040-3CCB7E165708}"/>
              </a:ext>
            </a:extLst>
          </p:cNvPr>
          <p:cNvSpPr/>
          <p:nvPr/>
        </p:nvSpPr>
        <p:spPr>
          <a:xfrm>
            <a:off x="0" y="-127243"/>
            <a:ext cx="18288000" cy="1340542"/>
          </a:xfrm>
          <a:prstGeom prst="rect">
            <a:avLst/>
          </a:prstGeom>
          <a:solidFill>
            <a:srgbClr val="E9E3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50E28E2-BEE8-EE50-27D6-AE43F2A99774}"/>
              </a:ext>
            </a:extLst>
          </p:cNvPr>
          <p:cNvSpPr txBox="1"/>
          <p:nvPr/>
        </p:nvSpPr>
        <p:spPr>
          <a:xfrm>
            <a:off x="1333500" y="495300"/>
            <a:ext cx="4191000" cy="132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th-TH" sz="8000" b="1" dirty="0">
                <a:solidFill>
                  <a:schemeClr val="bg1"/>
                </a:solidFill>
                <a:latin typeface="UPCxB" panose="020B0604020202020204" charset="-34"/>
                <a:cs typeface="UPCxB" panose="020B0604020202020204" charset="-34"/>
              </a:rPr>
              <a:t>เปิดโลกทัศน์</a:t>
            </a:r>
            <a:endParaRPr lang="en-US" sz="8000" b="1" dirty="0">
              <a:solidFill>
                <a:schemeClr val="bg1"/>
              </a:solidFill>
              <a:latin typeface="UPCxB" panose="020B0604020202020204" charset="-34"/>
              <a:cs typeface="UPCxB" panose="020B0604020202020204" charset="-34"/>
            </a:endParaRPr>
          </a:p>
        </p:txBody>
      </p: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9F070C24-035C-6D18-CB6D-32A286412C09}"/>
              </a:ext>
            </a:extLst>
          </p:cNvPr>
          <p:cNvGrpSpPr/>
          <p:nvPr/>
        </p:nvGrpSpPr>
        <p:grpSpPr>
          <a:xfrm>
            <a:off x="612843" y="2422473"/>
            <a:ext cx="10058400" cy="6834745"/>
            <a:chOff x="1676400" y="2763377"/>
            <a:chExt cx="14962503" cy="5077099"/>
          </a:xfrm>
        </p:grpSpPr>
        <p:sp>
          <p:nvSpPr>
            <p:cNvPr id="16" name="สี่เหลี่ยมผืนผ้า: มุมมน 15">
              <a:extLst>
                <a:ext uri="{FF2B5EF4-FFF2-40B4-BE49-F238E27FC236}">
                  <a16:creationId xmlns:a16="http://schemas.microsoft.com/office/drawing/2014/main" id="{12313DEB-FA80-73CE-ED9C-F312E61AFA6E}"/>
                </a:ext>
              </a:extLst>
            </p:cNvPr>
            <p:cNvSpPr/>
            <p:nvPr/>
          </p:nvSpPr>
          <p:spPr>
            <a:xfrm>
              <a:off x="1676400" y="2763377"/>
              <a:ext cx="14962503" cy="50770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UPCxB" panose="020B0604020202020204" charset="-34"/>
                <a:cs typeface="UPCxB" panose="020B0604020202020204" charset="-34"/>
              </a:endParaRPr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5AC03EE6-7107-865A-233B-3C939FF9D128}"/>
                </a:ext>
              </a:extLst>
            </p:cNvPr>
            <p:cNvSpPr txBox="1"/>
            <p:nvPr/>
          </p:nvSpPr>
          <p:spPr>
            <a:xfrm>
              <a:off x="2019300" y="3085560"/>
              <a:ext cx="14249400" cy="4204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thaiDist">
                <a:lnSpc>
                  <a:spcPct val="107000"/>
                </a:lnSpc>
                <a:spcAft>
                  <a:spcPts val="800"/>
                </a:spcAft>
              </a:pPr>
              <a:r>
                <a:rPr lang="th-TH" sz="3600" kern="100" dirty="0">
                  <a:effectLst/>
                  <a:latin typeface="UPCxB" panose="020B0604020202020204" charset="-34"/>
                  <a:ea typeface="Calibri" panose="020F0502020204030204" pitchFamily="34" charset="0"/>
                  <a:cs typeface="UPCxB" panose="020B0604020202020204" charset="-34"/>
                </a:rPr>
                <a:t>	พระราชวังเดิม ปัจจุบันอยู่ภายในพื้นที่ทำการของกองทัพเรือ ถือเป็นพระราชวังแห่งเดียวที่สร้างขึ้นในสมัยสมเด็จพระเจ้าตากสินมหาราช เมื่อปี พ.ศ. ๒๓๑๑ โดยตั้งอยู่ริมฝั่งแม่น้ำเจ้าพระยาใกล้ป้อม</a:t>
              </a:r>
              <a:r>
                <a:rPr lang="th-TH" sz="3600" kern="100" dirty="0" err="1">
                  <a:effectLst/>
                  <a:latin typeface="UPCxB" panose="020B0604020202020204" charset="-34"/>
                  <a:ea typeface="Calibri" panose="020F0502020204030204" pitchFamily="34" charset="0"/>
                  <a:cs typeface="UPCxB" panose="020B0604020202020204" charset="-34"/>
                </a:rPr>
                <a:t>วิไ</a:t>
              </a:r>
              <a:r>
                <a:rPr lang="th-TH" sz="3600" kern="100" dirty="0">
                  <a:effectLst/>
                  <a:latin typeface="UPCxB" panose="020B0604020202020204" charset="-34"/>
                  <a:ea typeface="Calibri" panose="020F0502020204030204" pitchFamily="34" charset="0"/>
                  <a:cs typeface="UPCxB" panose="020B0604020202020204" charset="-34"/>
                </a:rPr>
                <a:t>ชยประสิทธิ์ อาคารสำคัญที่เก่าแก่ที่สุดคือ ท้องพระโรงอายุกว่า ๒๕๐ ปี เป็นที่ซึ่งพระเจ้าตากสินมหาราชทรงออกว่าราชการ แต่ก่อนอาคารนี้เป็นไม้ทั้งหมด แต่ปัจจุบันบูรณะซ่อมแซมด้วยการก่ออิฐถือปูน อาคารเก๋งจีนคู่หลังเล็ก ภายในจัดแสดงอาวุธจากสมัยกรุงธนบุรี อาทิ ปืนคาบศิลา ดาบญี่ปุ่น นอกจากนี้ยังมีหมู่อาคารอื่นๆ ได้แก่ ที่ประทับของพระบาทสมเด็จพระปิ่นเกล้าเจ้าอยู่หัว ศาลศีรษะปลาวาฬ เรือนเขียว และป้อม</a:t>
              </a:r>
              <a:r>
                <a:rPr lang="th-TH" sz="3600" kern="100" dirty="0" err="1">
                  <a:effectLst/>
                  <a:latin typeface="UPCxB" panose="020B0604020202020204" charset="-34"/>
                  <a:ea typeface="Calibri" panose="020F0502020204030204" pitchFamily="34" charset="0"/>
                  <a:cs typeface="UPCxB" panose="020B0604020202020204" charset="-34"/>
                </a:rPr>
                <a:t>วิไ</a:t>
              </a:r>
              <a:r>
                <a:rPr lang="th-TH" sz="3600" kern="100" dirty="0">
                  <a:effectLst/>
                  <a:latin typeface="UPCxB" panose="020B0604020202020204" charset="-34"/>
                  <a:ea typeface="Calibri" panose="020F0502020204030204" pitchFamily="34" charset="0"/>
                  <a:cs typeface="UPCxB" panose="020B0604020202020204" charset="-34"/>
                </a:rPr>
                <a:t>ชยประสิทธิ์ ที่เคยใช้เป็นด่านเก็บภาษีปากเรือในสมัยสมเด็จพระนารายณ์มหาราช</a:t>
              </a:r>
              <a:endParaRPr lang="en-US" sz="3600" kern="100" dirty="0">
                <a:effectLst/>
                <a:latin typeface="UPCxB" panose="020B0604020202020204" charset="-34"/>
                <a:ea typeface="Calibri" panose="020F0502020204030204" pitchFamily="34" charset="0"/>
                <a:cs typeface="UPCxB" panose="020B0604020202020204" charset="-34"/>
              </a:endParaRP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A8CD159-EC61-ADD8-15BA-2BD3915E83AB}"/>
              </a:ext>
            </a:extLst>
          </p:cNvPr>
          <p:cNvGrpSpPr/>
          <p:nvPr/>
        </p:nvGrpSpPr>
        <p:grpSpPr>
          <a:xfrm>
            <a:off x="533400" y="-637568"/>
            <a:ext cx="6715611" cy="2809268"/>
            <a:chOff x="533400" y="-637568"/>
            <a:chExt cx="6715611" cy="2809268"/>
          </a:xfrm>
        </p:grpSpPr>
        <p:sp>
          <p:nvSpPr>
            <p:cNvPr id="3" name="คำบรรยายภาพ: สี่เหลี่ยมมุมมน 2">
              <a:extLst>
                <a:ext uri="{FF2B5EF4-FFF2-40B4-BE49-F238E27FC236}">
                  <a16:creationId xmlns:a16="http://schemas.microsoft.com/office/drawing/2014/main" id="{AD85F60D-ED16-37A4-B97D-6E3444865374}"/>
                </a:ext>
              </a:extLst>
            </p:cNvPr>
            <p:cNvSpPr/>
            <p:nvPr/>
          </p:nvSpPr>
          <p:spPr>
            <a:xfrm>
              <a:off x="533400" y="495300"/>
              <a:ext cx="5791200" cy="1526223"/>
            </a:xfrm>
            <a:prstGeom prst="wedgeRoundRectCallout">
              <a:avLst>
                <a:gd name="adj1" fmla="val 36262"/>
                <a:gd name="adj2" fmla="val 21582"/>
                <a:gd name="adj3" fmla="val 16667"/>
              </a:avLst>
            </a:prstGeom>
            <a:solidFill>
              <a:srgbClr val="5F1A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0E3833CF-F30D-8700-4478-66638081E455}"/>
                </a:ext>
              </a:extLst>
            </p:cNvPr>
            <p:cNvSpPr txBox="1"/>
            <p:nvPr/>
          </p:nvSpPr>
          <p:spPr>
            <a:xfrm>
              <a:off x="1333500" y="495300"/>
              <a:ext cx="4191000" cy="1326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th-TH" sz="8000" b="1" dirty="0">
                  <a:solidFill>
                    <a:schemeClr val="bg1"/>
                  </a:solidFill>
                  <a:latin typeface="UPCxB" panose="020B0604020202020204" charset="-34"/>
                  <a:cs typeface="UPCxB" panose="020B0604020202020204" charset="-34"/>
                </a:rPr>
                <a:t>เปิดโลกทัศน์</a:t>
              </a:r>
              <a:endParaRPr lang="en-US" sz="8000" b="1" dirty="0">
                <a:solidFill>
                  <a:schemeClr val="bg1"/>
                </a:solidFill>
                <a:latin typeface="UPCxB" panose="020B0604020202020204" charset="-34"/>
                <a:cs typeface="UPCxB" panose="020B0604020202020204" charset="-34"/>
              </a:endParaRPr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F4EF053-7464-A1C7-E854-D5335F0D89CF}"/>
                </a:ext>
              </a:extLst>
            </p:cNvPr>
            <p:cNvSpPr/>
            <p:nvPr/>
          </p:nvSpPr>
          <p:spPr>
            <a:xfrm>
              <a:off x="5400189" y="-637568"/>
              <a:ext cx="1848822" cy="2809268"/>
            </a:xfrm>
            <a:custGeom>
              <a:avLst/>
              <a:gdLst/>
              <a:ahLst/>
              <a:cxnLst/>
              <a:rect l="l" t="t" r="r" b="b"/>
              <a:pathLst>
                <a:path w="2892053" h="4332663">
                  <a:moveTo>
                    <a:pt x="0" y="0"/>
                  </a:moveTo>
                  <a:lnTo>
                    <a:pt x="2892052" y="0"/>
                  </a:lnTo>
                  <a:lnTo>
                    <a:pt x="2892052" y="4332663"/>
                  </a:lnTo>
                  <a:lnTo>
                    <a:pt x="0" y="4332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CE53348-39A9-1868-814A-A28CF0666F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4"/>
          <a:stretch/>
        </p:blipFill>
        <p:spPr>
          <a:xfrm>
            <a:off x="10422377" y="5174372"/>
            <a:ext cx="5667752" cy="4286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846390-E9DE-9B03-BBD3-9DED65A7C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6"/>
          <a:stretch/>
        </p:blipFill>
        <p:spPr>
          <a:xfrm>
            <a:off x="12596610" y="946766"/>
            <a:ext cx="5770353" cy="4286250"/>
          </a:xfrm>
          <a:prstGeom prst="rect">
            <a:avLst/>
          </a:prstGeom>
        </p:spPr>
      </p:pic>
      <p:pic>
        <p:nvPicPr>
          <p:cNvPr id="10" name="Google Shape;85;p13">
            <a:extLst>
              <a:ext uri="{FF2B5EF4-FFF2-40B4-BE49-F238E27FC236}">
                <a16:creationId xmlns:a16="http://schemas.microsoft.com/office/drawing/2014/main" id="{EF25CCD3-7C19-3D7E-EF29-E94029CC14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48796" y="190786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PMKM">
            <a:extLst>
              <a:ext uri="{FF2B5EF4-FFF2-40B4-BE49-F238E27FC236}">
                <a16:creationId xmlns:a16="http://schemas.microsoft.com/office/drawing/2014/main" id="{B4D95C45-286C-278A-0FAA-BC7C01890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637" y="233826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804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5DEC1-973E-E077-951E-FAA835C6A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 descr="รูปภาพประกอบด้วย ผ้าโพกศีรษะ, รูปปั้น, ใบหน้าของมนุษย์, เครื่องประดับแฟชั่น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E7B8CD3D-AEC0-158F-CD62-FEDEC7063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86" y="1625854"/>
            <a:ext cx="13467069" cy="8975802"/>
          </a:xfrm>
          <a:prstGeom prst="rect">
            <a:avLst/>
          </a:prstGeom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3D1F4727-A9D7-5D33-4FE4-C57762AF7945}"/>
              </a:ext>
            </a:extLst>
          </p:cNvPr>
          <p:cNvGrpSpPr/>
          <p:nvPr/>
        </p:nvGrpSpPr>
        <p:grpSpPr>
          <a:xfrm>
            <a:off x="902625" y="6953092"/>
            <a:ext cx="7574157" cy="2475169"/>
            <a:chOff x="9651719" y="5163922"/>
            <a:chExt cx="7574157" cy="2475169"/>
          </a:xfrm>
        </p:grpSpPr>
        <p:sp>
          <p:nvSpPr>
            <p:cNvPr id="14" name="สี่เหลี่ยมผืนผ้า: มุมมน 13">
              <a:extLst>
                <a:ext uri="{FF2B5EF4-FFF2-40B4-BE49-F238E27FC236}">
                  <a16:creationId xmlns:a16="http://schemas.microsoft.com/office/drawing/2014/main" id="{B2C11AD8-D979-E272-0AA7-2EF73DF6E01E}"/>
                </a:ext>
              </a:extLst>
            </p:cNvPr>
            <p:cNvSpPr/>
            <p:nvPr/>
          </p:nvSpPr>
          <p:spPr>
            <a:xfrm>
              <a:off x="9651719" y="5183054"/>
              <a:ext cx="7574157" cy="2456037"/>
            </a:xfrm>
            <a:prstGeom prst="roundRect">
              <a:avLst/>
            </a:prstGeom>
            <a:ln w="571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A9CDFF11-8588-CD35-F4EA-D8561D14E06D}"/>
                </a:ext>
              </a:extLst>
            </p:cNvPr>
            <p:cNvSpPr txBox="1"/>
            <p:nvPr/>
          </p:nvSpPr>
          <p:spPr>
            <a:xfrm>
              <a:off x="9808303" y="5163922"/>
              <a:ext cx="690765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	๔) กรุงธนบุรีไม่ถูกกระทบกระเทือนจากสงคราม สามารถเข้าอยู่และทำมาหากินได้ทันที นอกจากนี้ยังมีขนาดพอเหมาะกับกำลังไพร่พลในขณะนั้นที่จะสามารถรักษาเมืองไว้ได้</a:t>
              </a:r>
              <a:endParaRPr lang="en-US" sz="3600" dirty="0"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7E52F137-E4DE-F3F7-3D1F-B42CAE1D6C53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F66E6B1-11EB-6483-E8E6-E7F412DEB09D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097BA19A-E3D7-6673-9FEE-175BD5F07C38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E2C4501-65CD-96DE-1864-DDED0FE2239E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8BAEB13-CDD5-8A41-1D5E-FDE64AD5641A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C698014-678D-9DE2-1C29-BF1EE2084151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5E06E868-A9E5-669D-9A5F-5963D41DA849}"/>
              </a:ext>
            </a:extLst>
          </p:cNvPr>
          <p:cNvGrpSpPr/>
          <p:nvPr/>
        </p:nvGrpSpPr>
        <p:grpSpPr>
          <a:xfrm>
            <a:off x="871821" y="3533102"/>
            <a:ext cx="9034179" cy="3118849"/>
            <a:chOff x="1088332" y="5058540"/>
            <a:chExt cx="7574157" cy="3538866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3A4AA262-4FBD-4D0D-5552-7E117BCA65D4}"/>
                </a:ext>
              </a:extLst>
            </p:cNvPr>
            <p:cNvSpPr/>
            <p:nvPr/>
          </p:nvSpPr>
          <p:spPr>
            <a:xfrm>
              <a:off x="1088332" y="5058540"/>
              <a:ext cx="7574157" cy="3538866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D56851EC-3FD9-7DE7-E86B-CCD1BDBA864D}"/>
                </a:ext>
              </a:extLst>
            </p:cNvPr>
            <p:cNvSpPr txBox="1"/>
            <p:nvPr/>
          </p:nvSpPr>
          <p:spPr>
            <a:xfrm>
              <a:off x="1432045" y="5079980"/>
              <a:ext cx="6998081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	๓) กรุงธนบุรีมีความ</a:t>
              </a:r>
              <a:r>
                <a:rPr lang="th-TH" sz="3600" dirty="0" err="1">
                  <a:latin typeface="UPCxB" panose="020B0604020202020204" charset="-34"/>
                  <a:cs typeface="UPCxB" panose="020B0604020202020204" charset="-34"/>
                </a:rPr>
                <a:t>สําคัญ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ทางเศรษฐกิจ เพราะตั้งอยู่ในทำเลที่เหมาะสมในการค้าขายทางเรือ พร้อมทั้งพื้นที่บริเวณที่ตั้งเมืองและหัวเมืองใกล้เคียงมีความอุดมสมบูรณ์เหมาะในการเพาะปลูก มีชุมชนตั้งถิ่นฐานเป็นปึกแผ่นมั่นคงอยู่แล้ว และเป็นพื้นที่ที่มีพ่อค้าเดินทางไปมาค้าขายอยู่เสมอ</a:t>
              </a:r>
              <a:endParaRPr lang="en-US" sz="3600" dirty="0">
                <a:solidFill>
                  <a:schemeClr val="bg2"/>
                </a:solidFill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6549C11F-9964-103E-C8C7-230A72FEE772}"/>
              </a:ext>
            </a:extLst>
          </p:cNvPr>
          <p:cNvSpPr txBox="1"/>
          <p:nvPr/>
        </p:nvSpPr>
        <p:spPr>
          <a:xfrm>
            <a:off x="4462779" y="1067891"/>
            <a:ext cx="1028794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การสถาปนาอาณาจักรธนบุรี</a:t>
            </a:r>
          </a:p>
        </p:txBody>
      </p:sp>
      <p:pic>
        <p:nvPicPr>
          <p:cNvPr id="16" name="Google Shape;85;p13">
            <a:extLst>
              <a:ext uri="{FF2B5EF4-FFF2-40B4-BE49-F238E27FC236}">
                <a16:creationId xmlns:a16="http://schemas.microsoft.com/office/drawing/2014/main" id="{632EECAF-D59A-B259-367E-61D0CAFEBF3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27523" y="483540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PMKM">
            <a:extLst>
              <a:ext uri="{FF2B5EF4-FFF2-40B4-BE49-F238E27FC236}">
                <a16:creationId xmlns:a16="http://schemas.microsoft.com/office/drawing/2014/main" id="{94B3C9CB-741B-E5FC-28DB-05F8BD965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364" y="526580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8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11B45-6BC3-CBB0-1D29-2D2D2732B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 descr="รูปภาพประกอบด้วย รูปปั้น, ม้า, ประติมากรรม, ศิลปะ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67697DB3-964E-D041-0B6E-6BAFFC9EA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69" y="-1333500"/>
            <a:ext cx="9215938" cy="13810137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A8AFB8C7-07FD-3CF3-5DFD-0AFC6EFFD62F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99D5BD3-EDAC-DE99-C88F-829D9D5B63D5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F1E24E4A-6840-7DAB-F756-CB47F01087C2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2184BDA-F1DD-BB16-A2C4-8A22EEE83A08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25599B7-80AD-90E2-F265-332C03FF09F2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3506F13-1AA0-F08D-1566-B49A832F362D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728A2CDC-91D6-C3CD-D8B8-6A6150181568}"/>
              </a:ext>
            </a:extLst>
          </p:cNvPr>
          <p:cNvSpPr txBox="1"/>
          <p:nvPr/>
        </p:nvSpPr>
        <p:spPr>
          <a:xfrm>
            <a:off x="4462779" y="1067891"/>
            <a:ext cx="1028794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การสถาปนาอาณาจักรธนบุรี</a:t>
            </a: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7BDD19C4-65D8-D285-8A3A-3B4BD9C1ACE4}"/>
              </a:ext>
            </a:extLst>
          </p:cNvPr>
          <p:cNvGrpSpPr/>
          <p:nvPr/>
        </p:nvGrpSpPr>
        <p:grpSpPr>
          <a:xfrm>
            <a:off x="1373618" y="4268545"/>
            <a:ext cx="8007759" cy="3617746"/>
            <a:chOff x="1373618" y="4802355"/>
            <a:chExt cx="8007759" cy="3617746"/>
          </a:xfrm>
        </p:grpSpPr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FEC8E98C-4BF8-4E7E-A450-BA9F96F3A503}"/>
                </a:ext>
              </a:extLst>
            </p:cNvPr>
            <p:cNvSpPr/>
            <p:nvPr/>
          </p:nvSpPr>
          <p:spPr>
            <a:xfrm>
              <a:off x="1373618" y="4802355"/>
              <a:ext cx="8007759" cy="3617746"/>
            </a:xfrm>
            <a:prstGeom prst="round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B43C8D9F-3EF4-3F30-C805-997632EA96CB}"/>
                </a:ext>
              </a:extLst>
            </p:cNvPr>
            <p:cNvSpPr txBox="1"/>
            <p:nvPr/>
          </p:nvSpPr>
          <p:spPr>
            <a:xfrm>
              <a:off x="1676400" y="5250386"/>
              <a:ext cx="7402657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	๕) กรุงธนบุรีมีที่ตั้งอยู่ไม่ไกลจากกรุงศรีอยุธยามากนัก มีทำเลที่ตั้งและสภาพภูมิศาสตร์เหมาะสม เช่นเดียวกับกรุงศรีอยุธยา ในอดีต ทั้งตั้งอยู่บริเวณล้ำลึกใกล้ทะเล ศัตรูที่จะเข้ามาโจมตี ต้องมีกองทัพเรือที่มีกำลังอำนาจจึงจะโจมตีเมืองธนบุรีได้</a:t>
              </a:r>
              <a:endParaRPr lang="en-US" sz="3600" dirty="0">
                <a:solidFill>
                  <a:schemeClr val="bg2"/>
                </a:solidFill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pic>
        <p:nvPicPr>
          <p:cNvPr id="8" name="Google Shape;85;p13">
            <a:extLst>
              <a:ext uri="{FF2B5EF4-FFF2-40B4-BE49-F238E27FC236}">
                <a16:creationId xmlns:a16="http://schemas.microsoft.com/office/drawing/2014/main" id="{1570D6FA-424F-4C63-B4D7-12F705709B0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463376" y="514028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 descr="PMKM">
            <a:extLst>
              <a:ext uri="{FF2B5EF4-FFF2-40B4-BE49-F238E27FC236}">
                <a16:creationId xmlns:a16="http://schemas.microsoft.com/office/drawing/2014/main" id="{5E85C99B-CC55-3076-4D99-F2919B2A1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7217" y="557068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84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F583C8-211F-1D22-2D95-31F4C3B27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 descr="รูปภาพประกอบด้วย การวาดภาพ, ศิลปะ, ศิลปะสมัยใหม่, ภาพวาดสีอะคิลิก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44351DDD-81F7-A9DA-EE2F-FD5EDC156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0"/>
          <a:stretch/>
        </p:blipFill>
        <p:spPr>
          <a:xfrm>
            <a:off x="-65345" y="3426143"/>
            <a:ext cx="18463035" cy="8463446"/>
          </a:xfrm>
          <a:prstGeom prst="rect">
            <a:avLst/>
          </a:prstGeom>
          <a:effectLst>
            <a:softEdge rad="546100"/>
          </a:effec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62953CBE-CF3F-7B2F-85FF-CD916C504937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29B00E7-C782-8B66-4540-B7D2356D79C5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813EF20B-33F3-1686-A67D-DC408A2E34F7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849BC5D-E76D-6912-F39B-04E9CA7FF722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D58D029-2710-E61D-0396-9D3116D6678C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8E99A6E-E63E-FFC1-EF11-9FB6B934578C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2F137883-08F9-56D2-AE81-CC549AC996FB}"/>
              </a:ext>
            </a:extLst>
          </p:cNvPr>
          <p:cNvSpPr txBox="1"/>
          <p:nvPr/>
        </p:nvSpPr>
        <p:spPr>
          <a:xfrm>
            <a:off x="4462779" y="1067891"/>
            <a:ext cx="1028794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การสถาปนาอาณาจักรธนบุรี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EAB72093-6A82-1BC2-1061-81CF3ED35D41}"/>
              </a:ext>
            </a:extLst>
          </p:cNvPr>
          <p:cNvSpPr txBox="1"/>
          <p:nvPr/>
        </p:nvSpPr>
        <p:spPr>
          <a:xfrm>
            <a:off x="2714171" y="3904670"/>
            <a:ext cx="12036551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66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C00000"/>
                </a:solidFill>
                <a:latin typeface="UPCxB" panose="020B0604020202020204" charset="-34"/>
                <a:ea typeface="Sarabun"/>
                <a:cs typeface="UPCxB" panose="020B0604020202020204" charset="-34"/>
                <a:sym typeface="Sarabun"/>
              </a:rPr>
              <a:t>ปัจจัยที่มีอิทธิพลต่อการสถาปนาอาณาจักรธนบุรี</a:t>
            </a:r>
            <a:endParaRPr lang="en-US" sz="3600" b="1" dirty="0">
              <a:solidFill>
                <a:srgbClr val="C00000"/>
              </a:solidFill>
              <a:latin typeface="UPCxB" panose="020B0604020202020204" charset="-34"/>
              <a:ea typeface="Sarabun"/>
              <a:cs typeface="UPCxB" panose="020B0604020202020204" charset="-34"/>
              <a:sym typeface="Sarabun"/>
            </a:endParaRPr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447FDF3-44DD-C0A7-7612-25457C14BEA5}"/>
              </a:ext>
            </a:extLst>
          </p:cNvPr>
          <p:cNvGrpSpPr/>
          <p:nvPr/>
        </p:nvGrpSpPr>
        <p:grpSpPr>
          <a:xfrm>
            <a:off x="1652134" y="3676137"/>
            <a:ext cx="1082295" cy="862679"/>
            <a:chOff x="2114551" y="4040397"/>
            <a:chExt cx="1062038" cy="862679"/>
          </a:xfrm>
        </p:grpSpPr>
        <p:sp>
          <p:nvSpPr>
            <p:cNvPr id="18" name="วงรี 17">
              <a:extLst>
                <a:ext uri="{FF2B5EF4-FFF2-40B4-BE49-F238E27FC236}">
                  <a16:creationId xmlns:a16="http://schemas.microsoft.com/office/drawing/2014/main" id="{936BEB4D-78BF-7230-1E24-E40CD80E5961}"/>
                </a:ext>
              </a:extLst>
            </p:cNvPr>
            <p:cNvSpPr/>
            <p:nvPr/>
          </p:nvSpPr>
          <p:spPr>
            <a:xfrm>
              <a:off x="2133600" y="4141076"/>
              <a:ext cx="762000" cy="762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PCxB" panose="020B0604020202020204" charset="-34"/>
                <a:cs typeface="UPCxB" panose="020B0604020202020204" charset="-34"/>
              </a:endParaRPr>
            </a:p>
          </p:txBody>
        </p: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C05176C9-1122-32B9-CB06-51531509F679}"/>
                </a:ext>
              </a:extLst>
            </p:cNvPr>
            <p:cNvSpPr txBox="1"/>
            <p:nvPr/>
          </p:nvSpPr>
          <p:spPr>
            <a:xfrm>
              <a:off x="2114551" y="4040397"/>
              <a:ext cx="106203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44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๑.๓</a:t>
              </a:r>
              <a:r>
                <a:rPr lang="en-US" sz="44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PCxB" panose="020B0604020202020204" charset="-34"/>
                  <a:ea typeface="Sarabun"/>
                  <a:cs typeface="UPCxB" panose="020B0604020202020204" charset="-34"/>
                  <a:sym typeface="Sarabun"/>
                </a:rPr>
                <a:t> </a:t>
              </a:r>
              <a:endPara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B4555EAC-DD82-36D6-BA3F-A7178C0B4C9A}"/>
              </a:ext>
            </a:extLst>
          </p:cNvPr>
          <p:cNvGrpSpPr/>
          <p:nvPr/>
        </p:nvGrpSpPr>
        <p:grpSpPr>
          <a:xfrm>
            <a:off x="2193281" y="4864759"/>
            <a:ext cx="14445622" cy="3019363"/>
            <a:chOff x="2193281" y="4864759"/>
            <a:chExt cx="14445622" cy="3019363"/>
          </a:xfrm>
        </p:grpSpPr>
        <p:sp>
          <p:nvSpPr>
            <p:cNvPr id="8" name="สี่เหลี่ยมผืนผ้า: มุมมน 7">
              <a:extLst>
                <a:ext uri="{FF2B5EF4-FFF2-40B4-BE49-F238E27FC236}">
                  <a16:creationId xmlns:a16="http://schemas.microsoft.com/office/drawing/2014/main" id="{AD301D87-4833-9331-63D3-0346B6D647EE}"/>
                </a:ext>
              </a:extLst>
            </p:cNvPr>
            <p:cNvSpPr/>
            <p:nvPr/>
          </p:nvSpPr>
          <p:spPr>
            <a:xfrm>
              <a:off x="2193281" y="4864759"/>
              <a:ext cx="14445622" cy="3019363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8D6D55DF-7085-DCF7-37EA-FC61588488A4}"/>
                </a:ext>
              </a:extLst>
            </p:cNvPr>
            <p:cNvSpPr txBox="1"/>
            <p:nvPr/>
          </p:nvSpPr>
          <p:spPr>
            <a:xfrm>
              <a:off x="2448081" y="5220279"/>
              <a:ext cx="1385872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3600" dirty="0">
                  <a:solidFill>
                    <a:srgbClr val="FF0000"/>
                  </a:solidFill>
                  <a:latin typeface="UPCxB" panose="020B0604020202020204" charset="-34"/>
                  <a:cs typeface="UPCxB" panose="020B0604020202020204" charset="-34"/>
                </a:rPr>
                <a:t>	</a:t>
              </a:r>
              <a:r>
                <a:rPr lang="th-TH" sz="3600" u="sng" dirty="0">
                  <a:solidFill>
                    <a:srgbClr val="FF0000"/>
                  </a:solidFill>
                  <a:latin typeface="UPCxB" panose="020B0604020202020204" charset="-34"/>
                  <a:cs typeface="UPCxB" panose="020B0604020202020204" charset="-34"/>
                </a:rPr>
                <a:t>๑.๓.๑ ปัจจัยภายนอก 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คือ การรุกรานของกองทัพพม่าที่มีอย่างต่อเนื่องหลายปีจนเกิดเป็นสงครามหลายครั้ง จนทำให้กรุงศรีอยุธยาต้องล่มสลายลง ผู้คนถูกกวาดต้อนเป็นเชลย บางคนหลบหนี กระจัดกระจายไปทั่ว บ้านเมืองเสียหายยับเยินเพราะภัยสงคราม วัดวาอาราม พระราชวัง ถูกไฟไหม้ เสียหาย จนไม่สามารถบูรณะซ่อมแซมใหม่ได้</a:t>
              </a:r>
              <a:endParaRPr lang="en-US" sz="3600" dirty="0">
                <a:solidFill>
                  <a:schemeClr val="bg2"/>
                </a:solidFill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pic>
        <p:nvPicPr>
          <p:cNvPr id="14" name="Google Shape;85;p13">
            <a:extLst>
              <a:ext uri="{FF2B5EF4-FFF2-40B4-BE49-F238E27FC236}">
                <a16:creationId xmlns:a16="http://schemas.microsoft.com/office/drawing/2014/main" id="{40F513FA-1EAA-78F1-3A7E-420B445E758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565926" y="469000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PMKM">
            <a:extLst>
              <a:ext uri="{FF2B5EF4-FFF2-40B4-BE49-F238E27FC236}">
                <a16:creationId xmlns:a16="http://schemas.microsoft.com/office/drawing/2014/main" id="{58AE487D-5448-80C0-D607-CADA73C26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9767" y="512040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0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F61498-7ABD-C745-5BB4-2CF6C833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4BD19E2F-A3D5-CB35-29BD-B6DD92116B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8"/>
          <a:stretch/>
        </p:blipFill>
        <p:spPr>
          <a:xfrm>
            <a:off x="-32281" y="3426142"/>
            <a:ext cx="18091681" cy="9149865"/>
          </a:xfrm>
          <a:prstGeom prst="rect">
            <a:avLst/>
          </a:prstGeom>
          <a:effectLst>
            <a:softEdge rad="825500"/>
          </a:effectLst>
        </p:spPr>
      </p:pic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FFF87E29-906C-2ECD-587C-8AA391C5F225}"/>
              </a:ext>
            </a:extLst>
          </p:cNvPr>
          <p:cNvGrpSpPr/>
          <p:nvPr/>
        </p:nvGrpSpPr>
        <p:grpSpPr>
          <a:xfrm>
            <a:off x="463682" y="3695075"/>
            <a:ext cx="4975144" cy="6174492"/>
            <a:chOff x="435056" y="5258827"/>
            <a:chExt cx="4975144" cy="4868720"/>
          </a:xfrm>
        </p:grpSpPr>
        <p:sp>
          <p:nvSpPr>
            <p:cNvPr id="9" name="สี่เหลี่ยมผืนผ้า: มุมมนด้านบน 8">
              <a:extLst>
                <a:ext uri="{FF2B5EF4-FFF2-40B4-BE49-F238E27FC236}">
                  <a16:creationId xmlns:a16="http://schemas.microsoft.com/office/drawing/2014/main" id="{A7D4F26F-73FB-19D4-BED4-5BD05BD240E1}"/>
                </a:ext>
              </a:extLst>
            </p:cNvPr>
            <p:cNvSpPr/>
            <p:nvPr/>
          </p:nvSpPr>
          <p:spPr>
            <a:xfrm>
              <a:off x="435056" y="5258827"/>
              <a:ext cx="4975144" cy="4868720"/>
            </a:xfrm>
            <a:prstGeom prst="round2Same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0401D545-D0E2-DBB3-1658-B7F852E1E59C}"/>
                </a:ext>
              </a:extLst>
            </p:cNvPr>
            <p:cNvSpPr txBox="1"/>
            <p:nvPr/>
          </p:nvSpPr>
          <p:spPr>
            <a:xfrm>
              <a:off x="609601" y="5397190"/>
              <a:ext cx="4648199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UPCxB" panose="020B0604020202020204" charset="-34"/>
                  <a:cs typeface="UPCxB" panose="020B0604020202020204" charset="-34"/>
                </a:rPr>
                <a:t>	๑) ความสามารถของ</a:t>
              </a:r>
              <a:r>
                <a:rPr lang="th-TH" sz="3600" b="1" dirty="0" err="1">
                  <a:latin typeface="UPCxB" panose="020B0604020202020204" charset="-34"/>
                  <a:cs typeface="UPCxB" panose="020B0604020202020204" charset="-34"/>
                </a:rPr>
                <a:t>ผู</a:t>
              </a:r>
              <a:r>
                <a:rPr lang="th-TH" sz="3600" b="1" dirty="0">
                  <a:latin typeface="UPCxB" panose="020B0604020202020204" charset="-34"/>
                  <a:cs typeface="UPCxB" panose="020B0604020202020204" charset="-34"/>
                </a:rPr>
                <a:t>นําและความสามัคคีของคนไทย 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กล่าวคือ สมเด็จพระเจ้าตากสินมหาราชและขุนนางทหารของพระองค์ มีความสามารถในการรบ เป็นกองทัพที่มีวินัยและกล้าหาญ สามารถรวบรวมแผ่นดินให้เป็น</a:t>
              </a:r>
              <a:br>
                <a:rPr lang="en-US" sz="3600" dirty="0">
                  <a:latin typeface="UPCxB" panose="020B0604020202020204" charset="-34"/>
                  <a:cs typeface="UPCxB" panose="020B0604020202020204" charset="-34"/>
                </a:rPr>
              </a:b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ปกแผ่นได้สำเร็จ</a:t>
              </a:r>
              <a:endParaRPr lang="en-US" sz="3600" dirty="0"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C6AB6DEA-84FE-8FCE-0E7D-269AAECE856C}"/>
              </a:ext>
            </a:extLst>
          </p:cNvPr>
          <p:cNvGrpSpPr/>
          <p:nvPr/>
        </p:nvGrpSpPr>
        <p:grpSpPr>
          <a:xfrm>
            <a:off x="5698889" y="3926604"/>
            <a:ext cx="5874963" cy="6000071"/>
            <a:chOff x="5680601" y="5258826"/>
            <a:chExt cx="5874963" cy="4877879"/>
          </a:xfrm>
        </p:grpSpPr>
        <p:sp>
          <p:nvSpPr>
            <p:cNvPr id="10" name="สี่เหลี่ยมผืนผ้า: มุมมนด้านบน 9">
              <a:extLst>
                <a:ext uri="{FF2B5EF4-FFF2-40B4-BE49-F238E27FC236}">
                  <a16:creationId xmlns:a16="http://schemas.microsoft.com/office/drawing/2014/main" id="{6C278542-9E5D-0C91-2831-EEB54494070C}"/>
                </a:ext>
              </a:extLst>
            </p:cNvPr>
            <p:cNvSpPr/>
            <p:nvPr/>
          </p:nvSpPr>
          <p:spPr>
            <a:xfrm>
              <a:off x="5680601" y="5258826"/>
              <a:ext cx="5874963" cy="4877879"/>
            </a:xfrm>
            <a:prstGeom prst="round2Same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6260A19C-052B-7E75-4B73-CF69348C40F3}"/>
                </a:ext>
              </a:extLst>
            </p:cNvPr>
            <p:cNvSpPr txBox="1"/>
            <p:nvPr/>
          </p:nvSpPr>
          <p:spPr>
            <a:xfrm>
              <a:off x="5793483" y="5558476"/>
              <a:ext cx="5404561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UPCxB" panose="020B0604020202020204" charset="-34"/>
                  <a:cs typeface="UPCxB" panose="020B0604020202020204" charset="-34"/>
                </a:rPr>
                <a:t>	๒) ที่ตั้งและสภาพภูมิ</a:t>
              </a:r>
              <a:r>
                <a:rPr lang="th-TH" sz="3600" b="1" dirty="0" err="1">
                  <a:latin typeface="UPCxB" panose="020B0604020202020204" charset="-34"/>
                  <a:cs typeface="UPCxB" panose="020B0604020202020204" charset="-34"/>
                </a:rPr>
                <a:t>ศา</a:t>
              </a:r>
              <a:r>
                <a:rPr lang="th-TH" sz="3600" b="1" dirty="0">
                  <a:latin typeface="UPCxB" panose="020B0604020202020204" charset="-34"/>
                  <a:cs typeface="UPCxB" panose="020B0604020202020204" charset="-34"/>
                </a:rPr>
                <a:t>สตรของกรุงธนบุรี 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มีความเหมาะสมทั้งทางด้านยุทธศาสตร์ และเศรษฐกิจการค้า เพราะตั้งอยู่บริเวณปากแม่น้ำเจ้าพระยา พื้นที่ส่วนใหญ่เป็นที่ราบลุ่มแม่น้ำที่อุดมสมบูรณ์</a:t>
              </a:r>
              <a:endParaRPr lang="en-US" sz="4000" dirty="0"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0E1F2CFD-14A7-6D38-EABE-043ACD0A722E}"/>
              </a:ext>
            </a:extLst>
          </p:cNvPr>
          <p:cNvGrpSpPr/>
          <p:nvPr/>
        </p:nvGrpSpPr>
        <p:grpSpPr>
          <a:xfrm>
            <a:off x="11801214" y="4537641"/>
            <a:ext cx="5874963" cy="5428986"/>
            <a:chOff x="11803436" y="5223240"/>
            <a:chExt cx="5874963" cy="4913465"/>
          </a:xfrm>
        </p:grpSpPr>
        <p:sp>
          <p:nvSpPr>
            <p:cNvPr id="15" name="สี่เหลี่ยมผืนผ้า: มุมมนด้านบน 14">
              <a:extLst>
                <a:ext uri="{FF2B5EF4-FFF2-40B4-BE49-F238E27FC236}">
                  <a16:creationId xmlns:a16="http://schemas.microsoft.com/office/drawing/2014/main" id="{DE793560-5298-2AAB-5679-04F652286A20}"/>
                </a:ext>
              </a:extLst>
            </p:cNvPr>
            <p:cNvSpPr/>
            <p:nvPr/>
          </p:nvSpPr>
          <p:spPr>
            <a:xfrm>
              <a:off x="11803436" y="5223240"/>
              <a:ext cx="5874963" cy="4913465"/>
            </a:xfrm>
            <a:prstGeom prst="round2Same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1AC0C10B-3EE2-0D28-2D63-1B92F50D7B06}"/>
                </a:ext>
              </a:extLst>
            </p:cNvPr>
            <p:cNvSpPr txBox="1"/>
            <p:nvPr/>
          </p:nvSpPr>
          <p:spPr>
            <a:xfrm>
              <a:off x="12083722" y="5558476"/>
              <a:ext cx="5334001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UPCxB" panose="020B0604020202020204" charset="-34"/>
                  <a:cs typeface="UPCxB" panose="020B0604020202020204" charset="-34"/>
                </a:rPr>
                <a:t>	๓) การรับความเจริญทางด</a:t>
              </a:r>
              <a:r>
                <a:rPr lang="th-TH" sz="3600" b="1" dirty="0" err="1">
                  <a:latin typeface="UPCxB" panose="020B0604020202020204" charset="-34"/>
                  <a:cs typeface="UPCxB" panose="020B0604020202020204" charset="-34"/>
                </a:rPr>
                <a:t>าน</a:t>
              </a:r>
              <a:r>
                <a:rPr lang="th-TH" sz="3600" b="1" dirty="0">
                  <a:latin typeface="UPCxB" panose="020B0604020202020204" charset="-34"/>
                  <a:cs typeface="UPCxB" panose="020B0604020202020204" charset="-34"/>
                </a:rPr>
                <a:t>ศิลปวิทยาและวัฒนธรรม </a:t>
              </a:r>
              <a:r>
                <a:rPr lang="th-TH" sz="3600" dirty="0">
                  <a:latin typeface="UPCxB" panose="020B0604020202020204" charset="-34"/>
                  <a:cs typeface="UPCxB" panose="020B0604020202020204" charset="-34"/>
                </a:rPr>
                <a:t>ทางด้านการปกครอง เศรษฐกิจและสังคมจากอาณาจักรอยุธยาที่เจริญรุ่งเรืองมาก่อน เช่น การปกครองแบบจตุสดมภ์ การค้ากับจีนในระบบบรรณาการ ระบบศักดินา</a:t>
              </a:r>
              <a:endParaRPr lang="en-US" sz="4000" dirty="0">
                <a:latin typeface="UPCxB" panose="020B0604020202020204" charset="-34"/>
                <a:cs typeface="UPCxB" panose="020B0604020202020204" charset="-34"/>
              </a:endParaRPr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C4C8F69E-83AD-3E8F-9160-875799F855EC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192E3B9-DAF1-7FCC-6C74-DEAFA2D99BCE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68E2A441-671F-C079-9C6C-C91469DEA552}"/>
              </a:ext>
            </a:extLst>
          </p:cNvPr>
          <p:cNvGrpSpPr/>
          <p:nvPr/>
        </p:nvGrpSpPr>
        <p:grpSpPr>
          <a:xfrm rot="10284092">
            <a:off x="276344" y="40955"/>
            <a:ext cx="4089697" cy="4004149"/>
            <a:chOff x="0" y="0"/>
            <a:chExt cx="5452929" cy="5338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E700CA1-00F2-41DC-AC0A-B326ECDE4CD2}"/>
                </a:ext>
              </a:extLst>
            </p:cNvPr>
            <p:cNvSpPr/>
            <p:nvPr/>
          </p:nvSpPr>
          <p:spPr>
            <a:xfrm rot="-3636955">
              <a:off x="820515" y="613671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BE4151A-64A3-5E65-E80F-F49EFF338C5F}"/>
                </a:ext>
              </a:extLst>
            </p:cNvPr>
            <p:cNvSpPr/>
            <p:nvPr/>
          </p:nvSpPr>
          <p:spPr>
            <a:xfrm>
              <a:off x="1132204" y="1348139"/>
              <a:ext cx="2791544" cy="2802052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432D9F4-2AB6-2376-55F8-BB1B4D2A5F9E}"/>
                </a:ext>
              </a:extLst>
            </p:cNvPr>
            <p:cNvSpPr/>
            <p:nvPr/>
          </p:nvSpPr>
          <p:spPr>
            <a:xfrm>
              <a:off x="472427" y="2052956"/>
              <a:ext cx="3261223" cy="1634688"/>
            </a:xfrm>
            <a:custGeom>
              <a:avLst/>
              <a:gdLst/>
              <a:ahLst/>
              <a:cxnLst/>
              <a:rect l="l" t="t" r="r" b="b"/>
              <a:pathLst>
                <a:path w="3261223" h="1634688">
                  <a:moveTo>
                    <a:pt x="0" y="0"/>
                  </a:moveTo>
                  <a:lnTo>
                    <a:pt x="3261224" y="0"/>
                  </a:lnTo>
                  <a:lnTo>
                    <a:pt x="3261224" y="1634688"/>
                  </a:lnTo>
                  <a:lnTo>
                    <a:pt x="0" y="1634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4639C867-D5A3-181C-4DCD-042EFE4CE9D7}"/>
              </a:ext>
            </a:extLst>
          </p:cNvPr>
          <p:cNvSpPr txBox="1"/>
          <p:nvPr/>
        </p:nvSpPr>
        <p:spPr>
          <a:xfrm>
            <a:off x="4462779" y="1067891"/>
            <a:ext cx="1028794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th-TH" sz="8800" b="1" dirty="0">
                <a:solidFill>
                  <a:srgbClr val="5F1A1F"/>
                </a:solidFill>
                <a:latin typeface="UPCxB" panose="020B0604020202020204" charset="-34"/>
                <a:ea typeface="Nirmala Text" panose="020B0502040204020203" pitchFamily="34" charset="0"/>
                <a:cs typeface="UPCxB" panose="020B0604020202020204" charset="-34"/>
                <a:sym typeface="Sarabun"/>
              </a:rPr>
              <a:t>การสถาปนาอาณาจักรธนบุรี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E2B42E76-07A5-97E3-9144-14F21F238CAA}"/>
              </a:ext>
            </a:extLst>
          </p:cNvPr>
          <p:cNvSpPr txBox="1"/>
          <p:nvPr/>
        </p:nvSpPr>
        <p:spPr>
          <a:xfrm>
            <a:off x="4456294" y="2443935"/>
            <a:ext cx="12677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u="sng" dirty="0">
                <a:solidFill>
                  <a:srgbClr val="FF0000"/>
                </a:solidFill>
                <a:latin typeface="UPCxB" panose="020B0604020202020204" charset="-34"/>
                <a:cs typeface="UPCxB" panose="020B0604020202020204" charset="-34"/>
              </a:rPr>
              <a:t>๑.๓.๒ ปัจจัยภายใน </a:t>
            </a:r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ประกอบด้วย</a:t>
            </a:r>
            <a:endParaRPr lang="en-US" sz="3600" dirty="0">
              <a:solidFill>
                <a:schemeClr val="bg2"/>
              </a:solidFill>
              <a:latin typeface="UPCxB" panose="020B0604020202020204" charset="-34"/>
              <a:cs typeface="UPCxB" panose="020B0604020202020204" charset="-34"/>
            </a:endParaRPr>
          </a:p>
        </p:txBody>
      </p:sp>
      <p:pic>
        <p:nvPicPr>
          <p:cNvPr id="8" name="Google Shape;85;p13">
            <a:extLst>
              <a:ext uri="{FF2B5EF4-FFF2-40B4-BE49-F238E27FC236}">
                <a16:creationId xmlns:a16="http://schemas.microsoft.com/office/drawing/2014/main" id="{167FB95C-24B2-E7F3-EFB1-99B10FE89E6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565926" y="626134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PMKM">
            <a:extLst>
              <a:ext uri="{FF2B5EF4-FFF2-40B4-BE49-F238E27FC236}">
                <a16:creationId xmlns:a16="http://schemas.microsoft.com/office/drawing/2014/main" id="{55343924-AA46-BF88-4B51-C3023FC63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9767" y="669174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6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94A9C-3E7B-5285-FAF6-91559E7BE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8">
            <a:extLst>
              <a:ext uri="{FF2B5EF4-FFF2-40B4-BE49-F238E27FC236}">
                <a16:creationId xmlns:a16="http://schemas.microsoft.com/office/drawing/2014/main" id="{5DEEBFE5-E51A-84FA-D1FC-43B79F2CEAB3}"/>
              </a:ext>
            </a:extLst>
          </p:cNvPr>
          <p:cNvSpPr/>
          <p:nvPr/>
        </p:nvSpPr>
        <p:spPr>
          <a:xfrm>
            <a:off x="10591800" y="5845758"/>
            <a:ext cx="1909329" cy="513132"/>
          </a:xfrm>
          <a:custGeom>
            <a:avLst/>
            <a:gdLst/>
            <a:ahLst/>
            <a:cxnLst/>
            <a:rect l="l" t="t" r="r" b="b"/>
            <a:pathLst>
              <a:path w="8553600" h="2298780">
                <a:moveTo>
                  <a:pt x="0" y="0"/>
                </a:moveTo>
                <a:lnTo>
                  <a:pt x="8553600" y="0"/>
                </a:lnTo>
                <a:lnTo>
                  <a:pt x="8553600" y="2298780"/>
                </a:lnTo>
                <a:lnTo>
                  <a:pt x="0" y="2298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7CD5C5DE-A57A-82E2-59FE-9DFA876BD6FC}"/>
              </a:ext>
            </a:extLst>
          </p:cNvPr>
          <p:cNvSpPr txBox="1"/>
          <p:nvPr/>
        </p:nvSpPr>
        <p:spPr>
          <a:xfrm>
            <a:off x="6896098" y="585788"/>
            <a:ext cx="4914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b="1" i="0" dirty="0">
                <a:solidFill>
                  <a:srgbClr val="F1F1F1"/>
                </a:solidFill>
                <a:effectLst/>
                <a:latin typeface="UPCxB" panose="020B0604020202020204" charset="-34"/>
                <a:cs typeface="UPCxB" panose="020B0604020202020204" charset="-34"/>
              </a:rPr>
              <a:t>ธนบุรีศรีมหาสมุทร</a:t>
            </a:r>
          </a:p>
        </p:txBody>
      </p:sp>
      <p:sp>
        <p:nvSpPr>
          <p:cNvPr id="36" name="Freeform 4">
            <a:extLst>
              <a:ext uri="{FF2B5EF4-FFF2-40B4-BE49-F238E27FC236}">
                <a16:creationId xmlns:a16="http://schemas.microsoft.com/office/drawing/2014/main" id="{BFCAB0A7-1407-119D-0145-0ECE14A360A7}"/>
              </a:ext>
            </a:extLst>
          </p:cNvPr>
          <p:cNvSpPr/>
          <p:nvPr/>
        </p:nvSpPr>
        <p:spPr>
          <a:xfrm>
            <a:off x="3303903" y="1814512"/>
            <a:ext cx="13335000" cy="8496300"/>
          </a:xfrm>
          <a:custGeom>
            <a:avLst/>
            <a:gdLst/>
            <a:ahLst/>
            <a:cxnLst/>
            <a:rect l="l" t="t" r="r" b="b"/>
            <a:pathLst>
              <a:path w="7631546" h="6048000">
                <a:moveTo>
                  <a:pt x="0" y="0"/>
                </a:moveTo>
                <a:lnTo>
                  <a:pt x="7631546" y="0"/>
                </a:lnTo>
                <a:lnTo>
                  <a:pt x="7631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สื่อออนไลน์ 1" title="&quot;ธนบุรีศรีมหาสมุทร&quot; ราชธานีใหม่หลังกรุงศรีอยุธยา | กระจกหกด้าน ชุด ประวัติศาสตร์ไทย">
            <a:hlinkClick r:id="" action="ppaction://media"/>
            <a:extLst>
              <a:ext uri="{FF2B5EF4-FFF2-40B4-BE49-F238E27FC236}">
                <a16:creationId xmlns:a16="http://schemas.microsoft.com/office/drawing/2014/main" id="{577DF342-DE6A-27FA-78CE-0156D97A0A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733800" y="2171700"/>
            <a:ext cx="10972800" cy="6629400"/>
          </a:xfrm>
          <a:prstGeom prst="rect">
            <a:avLst/>
          </a:prstGeom>
        </p:spPr>
      </p:pic>
      <p:pic>
        <p:nvPicPr>
          <p:cNvPr id="3" name="Google Shape;85;p13">
            <a:extLst>
              <a:ext uri="{FF2B5EF4-FFF2-40B4-BE49-F238E27FC236}">
                <a16:creationId xmlns:a16="http://schemas.microsoft.com/office/drawing/2014/main" id="{81A99F47-C9C3-A23C-478F-0017728CF0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72257" y="264822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PMKM">
            <a:extLst>
              <a:ext uri="{FF2B5EF4-FFF2-40B4-BE49-F238E27FC236}">
                <a16:creationId xmlns:a16="http://schemas.microsoft.com/office/drawing/2014/main" id="{191A543C-99B5-6675-C5A2-6DBB30A3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6098" y="307862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21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3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E9600D-7F49-E3FA-5317-7C5950027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กราฟิก 46">
            <a:extLst>
              <a:ext uri="{FF2B5EF4-FFF2-40B4-BE49-F238E27FC236}">
                <a16:creationId xmlns:a16="http://schemas.microsoft.com/office/drawing/2014/main" id="{D6C3D76E-04A0-11A3-0D04-E1208A545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30200" y="7031170"/>
            <a:ext cx="5088411" cy="3255830"/>
          </a:xfrm>
          <a:prstGeom prst="rect">
            <a:avLst/>
          </a:prstGeom>
        </p:spPr>
      </p:pic>
      <p:grpSp>
        <p:nvGrpSpPr>
          <p:cNvPr id="24" name="Group 2">
            <a:extLst>
              <a:ext uri="{FF2B5EF4-FFF2-40B4-BE49-F238E27FC236}">
                <a16:creationId xmlns:a16="http://schemas.microsoft.com/office/drawing/2014/main" id="{3658241D-5429-EBE1-1925-0C8DD28ED809}"/>
              </a:ext>
            </a:extLst>
          </p:cNvPr>
          <p:cNvGrpSpPr/>
          <p:nvPr/>
        </p:nvGrpSpPr>
        <p:grpSpPr>
          <a:xfrm>
            <a:off x="-259643" y="-206373"/>
            <a:ext cx="18717675" cy="10610965"/>
            <a:chOff x="0" y="0"/>
            <a:chExt cx="3028848" cy="1717040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F7D402F-2370-7FA8-90C9-089B7D1926BF}"/>
                </a:ext>
              </a:extLst>
            </p:cNvPr>
            <p:cNvSpPr/>
            <p:nvPr/>
          </p:nvSpPr>
          <p:spPr>
            <a:xfrm>
              <a:off x="0" y="-2540"/>
              <a:ext cx="3028848" cy="1719580"/>
            </a:xfrm>
            <a:custGeom>
              <a:avLst/>
              <a:gdLst/>
              <a:ahLst/>
              <a:cxnLst/>
              <a:rect l="l" t="t" r="r" b="b"/>
              <a:pathLst>
                <a:path w="3028848" h="1719580">
                  <a:moveTo>
                    <a:pt x="3026308" y="859168"/>
                  </a:moveTo>
                  <a:lnTo>
                    <a:pt x="3028848" y="859168"/>
                  </a:lnTo>
                  <a:lnTo>
                    <a:pt x="3022498" y="859168"/>
                  </a:lnTo>
                  <a:lnTo>
                    <a:pt x="3022498" y="859168"/>
                  </a:lnTo>
                  <a:cubicBezTo>
                    <a:pt x="3022498" y="859168"/>
                    <a:pt x="3021228" y="859168"/>
                    <a:pt x="3019958" y="859168"/>
                  </a:cubicBezTo>
                  <a:lnTo>
                    <a:pt x="3019958" y="859168"/>
                  </a:lnTo>
                  <a:lnTo>
                    <a:pt x="3018688" y="859168"/>
                  </a:lnTo>
                  <a:cubicBezTo>
                    <a:pt x="3017418" y="859168"/>
                    <a:pt x="3013608" y="859168"/>
                    <a:pt x="3012338" y="859168"/>
                  </a:cubicBezTo>
                  <a:cubicBezTo>
                    <a:pt x="3012338" y="859168"/>
                    <a:pt x="3013608" y="859168"/>
                    <a:pt x="3014878" y="859168"/>
                  </a:cubicBezTo>
                  <a:cubicBezTo>
                    <a:pt x="3014878" y="859168"/>
                    <a:pt x="3016148" y="859168"/>
                    <a:pt x="3016148" y="859168"/>
                  </a:cubicBezTo>
                  <a:lnTo>
                    <a:pt x="3019958" y="859168"/>
                  </a:lnTo>
                  <a:lnTo>
                    <a:pt x="3019958" y="847090"/>
                  </a:lnTo>
                  <a:lnTo>
                    <a:pt x="3023768" y="847090"/>
                  </a:lnTo>
                  <a:lnTo>
                    <a:pt x="3023768" y="816610"/>
                  </a:lnTo>
                  <a:cubicBezTo>
                    <a:pt x="3026308" y="781050"/>
                    <a:pt x="3028848" y="726440"/>
                    <a:pt x="3026308" y="692150"/>
                  </a:cubicBezTo>
                  <a:cubicBezTo>
                    <a:pt x="3027578" y="674370"/>
                    <a:pt x="3025038" y="652780"/>
                    <a:pt x="3023768" y="641350"/>
                  </a:cubicBezTo>
                  <a:lnTo>
                    <a:pt x="3025038" y="641350"/>
                  </a:lnTo>
                  <a:lnTo>
                    <a:pt x="3021228" y="542290"/>
                  </a:lnTo>
                  <a:lnTo>
                    <a:pt x="3022498" y="541020"/>
                  </a:lnTo>
                  <a:lnTo>
                    <a:pt x="3022498" y="537210"/>
                  </a:lnTo>
                  <a:cubicBezTo>
                    <a:pt x="3022498" y="502920"/>
                    <a:pt x="3021228" y="468630"/>
                    <a:pt x="3021228" y="431800"/>
                  </a:cubicBezTo>
                  <a:cubicBezTo>
                    <a:pt x="3018688" y="361950"/>
                    <a:pt x="3017418" y="290830"/>
                    <a:pt x="3023768" y="213360"/>
                  </a:cubicBezTo>
                  <a:lnTo>
                    <a:pt x="3023768" y="207010"/>
                  </a:lnTo>
                  <a:cubicBezTo>
                    <a:pt x="3022498" y="191770"/>
                    <a:pt x="3022498" y="176530"/>
                    <a:pt x="3022498" y="158750"/>
                  </a:cubicBezTo>
                  <a:lnTo>
                    <a:pt x="3022498" y="80010"/>
                  </a:lnTo>
                  <a:lnTo>
                    <a:pt x="3027578" y="59690"/>
                  </a:lnTo>
                  <a:lnTo>
                    <a:pt x="3027578" y="8890"/>
                  </a:lnTo>
                  <a:lnTo>
                    <a:pt x="3021228" y="8890"/>
                  </a:lnTo>
                  <a:cubicBezTo>
                    <a:pt x="2983128" y="8890"/>
                    <a:pt x="2927248" y="7620"/>
                    <a:pt x="2912008" y="7620"/>
                  </a:cubicBezTo>
                  <a:cubicBezTo>
                    <a:pt x="2884068" y="7620"/>
                    <a:pt x="2868828" y="7620"/>
                    <a:pt x="2861208" y="8890"/>
                  </a:cubicBezTo>
                  <a:cubicBezTo>
                    <a:pt x="2828188" y="0"/>
                    <a:pt x="2749448" y="1270"/>
                    <a:pt x="2673248" y="3810"/>
                  </a:cubicBezTo>
                  <a:cubicBezTo>
                    <a:pt x="2635148" y="5080"/>
                    <a:pt x="2598318" y="5080"/>
                    <a:pt x="2572918" y="3810"/>
                  </a:cubicBezTo>
                  <a:lnTo>
                    <a:pt x="2569108" y="3810"/>
                  </a:lnTo>
                  <a:lnTo>
                    <a:pt x="2566568" y="10160"/>
                  </a:lnTo>
                  <a:cubicBezTo>
                    <a:pt x="2515768" y="10160"/>
                    <a:pt x="2466238" y="11430"/>
                    <a:pt x="2401468" y="13970"/>
                  </a:cubicBezTo>
                  <a:lnTo>
                    <a:pt x="2390038" y="13970"/>
                  </a:lnTo>
                  <a:lnTo>
                    <a:pt x="2391308" y="16510"/>
                  </a:lnTo>
                  <a:lnTo>
                    <a:pt x="2358288" y="16510"/>
                  </a:lnTo>
                  <a:lnTo>
                    <a:pt x="2358288" y="21590"/>
                  </a:lnTo>
                  <a:cubicBezTo>
                    <a:pt x="2335428" y="21590"/>
                    <a:pt x="2311298" y="20320"/>
                    <a:pt x="2284628" y="19050"/>
                  </a:cubicBezTo>
                  <a:cubicBezTo>
                    <a:pt x="2261768" y="17780"/>
                    <a:pt x="2238908" y="17780"/>
                    <a:pt x="2216048" y="16510"/>
                  </a:cubicBezTo>
                  <a:lnTo>
                    <a:pt x="2216048" y="15240"/>
                  </a:lnTo>
                  <a:cubicBezTo>
                    <a:pt x="2208428" y="13970"/>
                    <a:pt x="2199538" y="13970"/>
                    <a:pt x="2191918" y="12700"/>
                  </a:cubicBezTo>
                  <a:lnTo>
                    <a:pt x="2190648" y="44450"/>
                  </a:lnTo>
                  <a:lnTo>
                    <a:pt x="2186838" y="44450"/>
                  </a:lnTo>
                  <a:lnTo>
                    <a:pt x="2186838" y="13970"/>
                  </a:lnTo>
                  <a:cubicBezTo>
                    <a:pt x="2146309" y="10160"/>
                    <a:pt x="2107184" y="12700"/>
                    <a:pt x="2069014" y="15240"/>
                  </a:cubicBezTo>
                  <a:cubicBezTo>
                    <a:pt x="2029889" y="17780"/>
                    <a:pt x="1992672" y="20320"/>
                    <a:pt x="1958319" y="16510"/>
                  </a:cubicBezTo>
                  <a:cubicBezTo>
                    <a:pt x="1942096" y="17780"/>
                    <a:pt x="1929691" y="17780"/>
                    <a:pt x="1919194" y="16510"/>
                  </a:cubicBezTo>
                  <a:lnTo>
                    <a:pt x="1919194" y="15240"/>
                  </a:lnTo>
                  <a:lnTo>
                    <a:pt x="1886749" y="12700"/>
                  </a:lnTo>
                  <a:lnTo>
                    <a:pt x="1886749" y="16510"/>
                  </a:lnTo>
                  <a:cubicBezTo>
                    <a:pt x="1876252" y="16510"/>
                    <a:pt x="1864801" y="17780"/>
                    <a:pt x="1852395" y="17780"/>
                  </a:cubicBezTo>
                  <a:lnTo>
                    <a:pt x="1844761" y="12700"/>
                  </a:lnTo>
                  <a:lnTo>
                    <a:pt x="1839990" y="12700"/>
                  </a:lnTo>
                  <a:cubicBezTo>
                    <a:pt x="1827584" y="11430"/>
                    <a:pt x="1821859" y="11430"/>
                    <a:pt x="1819950" y="19050"/>
                  </a:cubicBezTo>
                  <a:lnTo>
                    <a:pt x="1819950" y="21590"/>
                  </a:lnTo>
                  <a:cubicBezTo>
                    <a:pt x="1815179" y="22860"/>
                    <a:pt x="1810408" y="22860"/>
                    <a:pt x="1806591" y="24130"/>
                  </a:cubicBezTo>
                  <a:cubicBezTo>
                    <a:pt x="1797048" y="19050"/>
                    <a:pt x="1784642" y="20320"/>
                    <a:pt x="1770328" y="20320"/>
                  </a:cubicBezTo>
                  <a:cubicBezTo>
                    <a:pt x="1756014" y="21590"/>
                    <a:pt x="1740746" y="21590"/>
                    <a:pt x="1730249" y="16510"/>
                  </a:cubicBezTo>
                  <a:lnTo>
                    <a:pt x="1729295" y="15240"/>
                  </a:lnTo>
                  <a:lnTo>
                    <a:pt x="1727386" y="15240"/>
                  </a:lnTo>
                  <a:cubicBezTo>
                    <a:pt x="1722615" y="16510"/>
                    <a:pt x="1703530" y="17780"/>
                    <a:pt x="1685399" y="19050"/>
                  </a:cubicBezTo>
                  <a:cubicBezTo>
                    <a:pt x="1668222" y="20320"/>
                    <a:pt x="1649137" y="21590"/>
                    <a:pt x="1633868" y="22860"/>
                  </a:cubicBezTo>
                  <a:cubicBezTo>
                    <a:pt x="1631005" y="20320"/>
                    <a:pt x="1625280" y="19050"/>
                    <a:pt x="1618600" y="19050"/>
                  </a:cubicBezTo>
                  <a:cubicBezTo>
                    <a:pt x="1596652" y="20320"/>
                    <a:pt x="1571841" y="21590"/>
                    <a:pt x="1541304" y="21590"/>
                  </a:cubicBezTo>
                  <a:lnTo>
                    <a:pt x="1540350" y="20320"/>
                  </a:lnTo>
                  <a:lnTo>
                    <a:pt x="1535579" y="21590"/>
                  </a:lnTo>
                  <a:cubicBezTo>
                    <a:pt x="1515539" y="21590"/>
                    <a:pt x="1495500" y="20320"/>
                    <a:pt x="1475460" y="20320"/>
                  </a:cubicBezTo>
                  <a:lnTo>
                    <a:pt x="1475460" y="17780"/>
                  </a:lnTo>
                  <a:cubicBezTo>
                    <a:pt x="1469734" y="19050"/>
                    <a:pt x="1464009" y="19050"/>
                    <a:pt x="1459237" y="20320"/>
                  </a:cubicBezTo>
                  <a:lnTo>
                    <a:pt x="1451603" y="20320"/>
                  </a:lnTo>
                  <a:cubicBezTo>
                    <a:pt x="1404844" y="19050"/>
                    <a:pt x="1356177" y="17780"/>
                    <a:pt x="1306555" y="17780"/>
                  </a:cubicBezTo>
                  <a:lnTo>
                    <a:pt x="1304646" y="17780"/>
                  </a:lnTo>
                  <a:lnTo>
                    <a:pt x="1301783" y="22860"/>
                  </a:lnTo>
                  <a:lnTo>
                    <a:pt x="1301783" y="27940"/>
                  </a:lnTo>
                  <a:lnTo>
                    <a:pt x="1299875" y="27940"/>
                  </a:lnTo>
                  <a:lnTo>
                    <a:pt x="1240710" y="16510"/>
                  </a:lnTo>
                  <a:cubicBezTo>
                    <a:pt x="1232122" y="16510"/>
                    <a:pt x="1227351" y="19050"/>
                    <a:pt x="1221625" y="20320"/>
                  </a:cubicBezTo>
                  <a:cubicBezTo>
                    <a:pt x="1213037" y="22860"/>
                    <a:pt x="1205403" y="26670"/>
                    <a:pt x="1180592" y="21590"/>
                  </a:cubicBezTo>
                  <a:lnTo>
                    <a:pt x="1180592" y="24130"/>
                  </a:lnTo>
                  <a:lnTo>
                    <a:pt x="1120473" y="24130"/>
                  </a:lnTo>
                  <a:cubicBezTo>
                    <a:pt x="1050811" y="24130"/>
                    <a:pt x="970653" y="24130"/>
                    <a:pt x="908626" y="19050"/>
                  </a:cubicBezTo>
                  <a:lnTo>
                    <a:pt x="882860" y="17780"/>
                  </a:lnTo>
                  <a:lnTo>
                    <a:pt x="893357" y="24130"/>
                  </a:lnTo>
                  <a:lnTo>
                    <a:pt x="887632" y="24130"/>
                  </a:lnTo>
                  <a:cubicBezTo>
                    <a:pt x="86282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6717" y="1714500"/>
                  </a:lnTo>
                  <a:cubicBezTo>
                    <a:pt x="924848" y="1714500"/>
                    <a:pt x="942025" y="1713230"/>
                    <a:pt x="960156" y="1711960"/>
                  </a:cubicBezTo>
                  <a:cubicBezTo>
                    <a:pt x="999281" y="1709420"/>
                    <a:pt x="1036497" y="1706880"/>
                    <a:pt x="1070851" y="1710690"/>
                  </a:cubicBezTo>
                  <a:cubicBezTo>
                    <a:pt x="1087073" y="1709420"/>
                    <a:pt x="1099479" y="1709420"/>
                    <a:pt x="1109976" y="1710690"/>
                  </a:cubicBezTo>
                  <a:lnTo>
                    <a:pt x="1109976" y="1711960"/>
                  </a:lnTo>
                  <a:lnTo>
                    <a:pt x="1116656" y="1711960"/>
                  </a:lnTo>
                  <a:lnTo>
                    <a:pt x="1141467" y="1714500"/>
                  </a:lnTo>
                  <a:lnTo>
                    <a:pt x="1141467" y="1710690"/>
                  </a:lnTo>
                  <a:cubicBezTo>
                    <a:pt x="1151964" y="1710690"/>
                    <a:pt x="1163415" y="1709420"/>
                    <a:pt x="1175820" y="1709420"/>
                  </a:cubicBezTo>
                  <a:lnTo>
                    <a:pt x="1184409" y="1715770"/>
                  </a:lnTo>
                  <a:lnTo>
                    <a:pt x="1190134" y="1715770"/>
                  </a:lnTo>
                  <a:cubicBezTo>
                    <a:pt x="1202540" y="1717040"/>
                    <a:pt x="1208265" y="1717040"/>
                    <a:pt x="1210174" y="1709420"/>
                  </a:cubicBezTo>
                  <a:lnTo>
                    <a:pt x="1210174" y="1706880"/>
                  </a:lnTo>
                  <a:cubicBezTo>
                    <a:pt x="1214945" y="1705610"/>
                    <a:pt x="1219717" y="1705610"/>
                    <a:pt x="1223534" y="1704340"/>
                  </a:cubicBezTo>
                  <a:cubicBezTo>
                    <a:pt x="1233076" y="1709420"/>
                    <a:pt x="1245482" y="1708150"/>
                    <a:pt x="1259796" y="1708150"/>
                  </a:cubicBezTo>
                  <a:cubicBezTo>
                    <a:pt x="1274110" y="1706880"/>
                    <a:pt x="1289378" y="1706880"/>
                    <a:pt x="1299875" y="1711960"/>
                  </a:cubicBezTo>
                  <a:lnTo>
                    <a:pt x="1300829" y="1713230"/>
                  </a:lnTo>
                  <a:lnTo>
                    <a:pt x="1302738" y="1713230"/>
                  </a:lnTo>
                  <a:cubicBezTo>
                    <a:pt x="1307509" y="1711960"/>
                    <a:pt x="1326594" y="1710690"/>
                    <a:pt x="1344725" y="1709420"/>
                  </a:cubicBezTo>
                  <a:cubicBezTo>
                    <a:pt x="1361902" y="1708150"/>
                    <a:pt x="1380988" y="1706880"/>
                    <a:pt x="1396256" y="1705610"/>
                  </a:cubicBezTo>
                  <a:cubicBezTo>
                    <a:pt x="1399119" y="1708150"/>
                    <a:pt x="1405798" y="1709420"/>
                    <a:pt x="1411524" y="1709420"/>
                  </a:cubicBezTo>
                  <a:cubicBezTo>
                    <a:pt x="1433472" y="1708150"/>
                    <a:pt x="1458283" y="1706880"/>
                    <a:pt x="1488820" y="1706880"/>
                  </a:cubicBezTo>
                  <a:lnTo>
                    <a:pt x="1489774" y="1708150"/>
                  </a:lnTo>
                  <a:lnTo>
                    <a:pt x="1494545" y="1706880"/>
                  </a:lnTo>
                  <a:cubicBezTo>
                    <a:pt x="1514585" y="1706880"/>
                    <a:pt x="1534624" y="1708150"/>
                    <a:pt x="1554664" y="1708150"/>
                  </a:cubicBezTo>
                  <a:lnTo>
                    <a:pt x="1554664" y="1710690"/>
                  </a:lnTo>
                  <a:lnTo>
                    <a:pt x="1570887" y="1708150"/>
                  </a:lnTo>
                  <a:lnTo>
                    <a:pt x="1578521" y="1708150"/>
                  </a:lnTo>
                  <a:cubicBezTo>
                    <a:pt x="1625280" y="1709420"/>
                    <a:pt x="1673947" y="1710690"/>
                    <a:pt x="1723569" y="1710690"/>
                  </a:cubicBezTo>
                  <a:lnTo>
                    <a:pt x="1725478" y="1710690"/>
                  </a:lnTo>
                  <a:lnTo>
                    <a:pt x="1728341" y="1705610"/>
                  </a:lnTo>
                  <a:lnTo>
                    <a:pt x="1728341" y="1700530"/>
                  </a:lnTo>
                  <a:lnTo>
                    <a:pt x="1730249" y="1700530"/>
                  </a:lnTo>
                  <a:lnTo>
                    <a:pt x="1789414" y="1711960"/>
                  </a:lnTo>
                  <a:cubicBezTo>
                    <a:pt x="1798002" y="1711960"/>
                    <a:pt x="1802773" y="1709420"/>
                    <a:pt x="1808499" y="1708150"/>
                  </a:cubicBezTo>
                  <a:cubicBezTo>
                    <a:pt x="1817087" y="1705610"/>
                    <a:pt x="1824721" y="1701800"/>
                    <a:pt x="1849532" y="1706880"/>
                  </a:cubicBezTo>
                  <a:lnTo>
                    <a:pt x="1849532" y="1704340"/>
                  </a:lnTo>
                  <a:lnTo>
                    <a:pt x="1908697" y="1704340"/>
                  </a:lnTo>
                  <a:cubicBezTo>
                    <a:pt x="1978358" y="1704340"/>
                    <a:pt x="2058517" y="1704340"/>
                    <a:pt x="2120544" y="1709420"/>
                  </a:cubicBezTo>
                  <a:lnTo>
                    <a:pt x="2146309" y="1710690"/>
                  </a:lnTo>
                  <a:lnTo>
                    <a:pt x="2135812" y="1704340"/>
                  </a:lnTo>
                  <a:lnTo>
                    <a:pt x="2141538" y="1704340"/>
                  </a:lnTo>
                  <a:cubicBezTo>
                    <a:pt x="2165395" y="1706880"/>
                    <a:pt x="2179218" y="1708150"/>
                    <a:pt x="2186838" y="1704340"/>
                  </a:cubicBezTo>
                  <a:lnTo>
                    <a:pt x="2186838" y="1705610"/>
                  </a:lnTo>
                  <a:cubicBezTo>
                    <a:pt x="2188108" y="1705610"/>
                    <a:pt x="2188108" y="1705610"/>
                    <a:pt x="2189378" y="1704340"/>
                  </a:cubicBezTo>
                  <a:cubicBezTo>
                    <a:pt x="2190648" y="1704340"/>
                    <a:pt x="2191918" y="1705610"/>
                    <a:pt x="2194458" y="1705610"/>
                  </a:cubicBezTo>
                  <a:lnTo>
                    <a:pt x="2194458" y="1711960"/>
                  </a:lnTo>
                  <a:cubicBezTo>
                    <a:pt x="2230018" y="1710690"/>
                    <a:pt x="2259228" y="1710690"/>
                    <a:pt x="2284628" y="1711960"/>
                  </a:cubicBezTo>
                  <a:cubicBezTo>
                    <a:pt x="2313838" y="1713230"/>
                    <a:pt x="2340508" y="1713230"/>
                    <a:pt x="2368448" y="1710690"/>
                  </a:cubicBezTo>
                  <a:cubicBezTo>
                    <a:pt x="2369718" y="1711960"/>
                    <a:pt x="2370988" y="1714500"/>
                    <a:pt x="2374798" y="1715770"/>
                  </a:cubicBezTo>
                  <a:lnTo>
                    <a:pt x="2377338" y="1715770"/>
                  </a:lnTo>
                  <a:cubicBezTo>
                    <a:pt x="2381148" y="1715770"/>
                    <a:pt x="2383688" y="1714500"/>
                    <a:pt x="2386228" y="1714500"/>
                  </a:cubicBezTo>
                  <a:lnTo>
                    <a:pt x="2386228" y="1719580"/>
                  </a:lnTo>
                  <a:cubicBezTo>
                    <a:pt x="2454808" y="1719580"/>
                    <a:pt x="2476398" y="1711960"/>
                    <a:pt x="2486558" y="1705610"/>
                  </a:cubicBezTo>
                  <a:cubicBezTo>
                    <a:pt x="2541168" y="1706880"/>
                    <a:pt x="2589428" y="1709420"/>
                    <a:pt x="2636418" y="1713230"/>
                  </a:cubicBezTo>
                  <a:lnTo>
                    <a:pt x="2636418" y="1708150"/>
                  </a:lnTo>
                  <a:lnTo>
                    <a:pt x="2654198" y="1708150"/>
                  </a:lnTo>
                  <a:lnTo>
                    <a:pt x="2654198" y="1704340"/>
                  </a:lnTo>
                  <a:lnTo>
                    <a:pt x="2729128" y="1704340"/>
                  </a:lnTo>
                  <a:lnTo>
                    <a:pt x="2776118" y="1706880"/>
                  </a:lnTo>
                  <a:lnTo>
                    <a:pt x="2777388" y="1706880"/>
                  </a:lnTo>
                  <a:cubicBezTo>
                    <a:pt x="2787548" y="1703070"/>
                    <a:pt x="2821838" y="1703070"/>
                    <a:pt x="2853588" y="1703070"/>
                  </a:cubicBezTo>
                  <a:cubicBezTo>
                    <a:pt x="2881528" y="1703070"/>
                    <a:pt x="2906928" y="1703070"/>
                    <a:pt x="2918358" y="1700530"/>
                  </a:cubicBezTo>
                  <a:lnTo>
                    <a:pt x="2981858" y="1700530"/>
                  </a:lnTo>
                  <a:lnTo>
                    <a:pt x="2981858" y="1694180"/>
                  </a:lnTo>
                  <a:lnTo>
                    <a:pt x="2998368" y="1694180"/>
                  </a:lnTo>
                  <a:lnTo>
                    <a:pt x="2998368" y="1687830"/>
                  </a:lnTo>
                  <a:cubicBezTo>
                    <a:pt x="2998368" y="1677670"/>
                    <a:pt x="2998368" y="1666240"/>
                    <a:pt x="2999638" y="1653540"/>
                  </a:cubicBezTo>
                  <a:lnTo>
                    <a:pt x="2999638" y="1640840"/>
                  </a:lnTo>
                  <a:cubicBezTo>
                    <a:pt x="2999638" y="1630680"/>
                    <a:pt x="2999638" y="1623060"/>
                    <a:pt x="3000908" y="1614170"/>
                  </a:cubicBezTo>
                  <a:lnTo>
                    <a:pt x="3002178" y="1597660"/>
                  </a:lnTo>
                  <a:cubicBezTo>
                    <a:pt x="3005988" y="1534160"/>
                    <a:pt x="3004718" y="1520190"/>
                    <a:pt x="3004718" y="1506220"/>
                  </a:cubicBezTo>
                  <a:cubicBezTo>
                    <a:pt x="3003447" y="1492250"/>
                    <a:pt x="3003447" y="1479550"/>
                    <a:pt x="3007258" y="1417320"/>
                  </a:cubicBezTo>
                  <a:lnTo>
                    <a:pt x="3008528" y="1399540"/>
                  </a:lnTo>
                  <a:lnTo>
                    <a:pt x="2997097" y="1412240"/>
                  </a:lnTo>
                  <a:cubicBezTo>
                    <a:pt x="2995828" y="1399540"/>
                    <a:pt x="2998368" y="1371600"/>
                    <a:pt x="2999638" y="1350010"/>
                  </a:cubicBezTo>
                  <a:cubicBezTo>
                    <a:pt x="3002178" y="1316990"/>
                    <a:pt x="3005988" y="1278890"/>
                    <a:pt x="3003447" y="1244600"/>
                  </a:cubicBezTo>
                  <a:lnTo>
                    <a:pt x="3012338" y="1272540"/>
                  </a:lnTo>
                  <a:lnTo>
                    <a:pt x="3011068" y="1225550"/>
                  </a:lnTo>
                  <a:cubicBezTo>
                    <a:pt x="3011068" y="1210310"/>
                    <a:pt x="3009797" y="1193800"/>
                    <a:pt x="3009797" y="1177290"/>
                  </a:cubicBezTo>
                  <a:cubicBezTo>
                    <a:pt x="3012338" y="1164590"/>
                    <a:pt x="3014878" y="1151890"/>
                    <a:pt x="3016147" y="1141730"/>
                  </a:cubicBezTo>
                  <a:lnTo>
                    <a:pt x="3021228" y="1141730"/>
                  </a:lnTo>
                  <a:cubicBezTo>
                    <a:pt x="3025038" y="1089660"/>
                    <a:pt x="3023768" y="1085850"/>
                    <a:pt x="3019958" y="1082040"/>
                  </a:cubicBezTo>
                  <a:cubicBezTo>
                    <a:pt x="3018688" y="1080770"/>
                    <a:pt x="3016147" y="1079500"/>
                    <a:pt x="3014878" y="1079500"/>
                  </a:cubicBezTo>
                  <a:cubicBezTo>
                    <a:pt x="3013608" y="1076960"/>
                    <a:pt x="3012338" y="1070610"/>
                    <a:pt x="3012338" y="1054100"/>
                  </a:cubicBezTo>
                  <a:cubicBezTo>
                    <a:pt x="3013608" y="1054100"/>
                    <a:pt x="3014878" y="1054100"/>
                    <a:pt x="3017418" y="1052830"/>
                  </a:cubicBezTo>
                  <a:cubicBezTo>
                    <a:pt x="3022497" y="1050290"/>
                    <a:pt x="3023768" y="1043940"/>
                    <a:pt x="3023768" y="1017270"/>
                  </a:cubicBezTo>
                  <a:cubicBezTo>
                    <a:pt x="3025038" y="1007110"/>
                    <a:pt x="3023768" y="981710"/>
                    <a:pt x="3021228" y="949960"/>
                  </a:cubicBezTo>
                  <a:cubicBezTo>
                    <a:pt x="3019958" y="929640"/>
                    <a:pt x="3018688" y="906780"/>
                    <a:pt x="3017418" y="883920"/>
                  </a:cubicBezTo>
                  <a:lnTo>
                    <a:pt x="3017418" y="861060"/>
                  </a:lnTo>
                  <a:cubicBezTo>
                    <a:pt x="3022497" y="859168"/>
                    <a:pt x="3023768" y="859168"/>
                    <a:pt x="3022497" y="859168"/>
                  </a:cubicBezTo>
                  <a:lnTo>
                    <a:pt x="3018688" y="859168"/>
                  </a:lnTo>
                  <a:lnTo>
                    <a:pt x="3018688" y="859168"/>
                  </a:lnTo>
                  <a:lnTo>
                    <a:pt x="3009797" y="859168"/>
                  </a:lnTo>
                  <a:lnTo>
                    <a:pt x="3009797" y="859168"/>
                  </a:lnTo>
                  <a:lnTo>
                    <a:pt x="3016147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4878" y="859168"/>
                    <a:pt x="3018688" y="859168"/>
                    <a:pt x="3012338" y="859168"/>
                  </a:cubicBezTo>
                  <a:cubicBezTo>
                    <a:pt x="3012338" y="859168"/>
                    <a:pt x="3012338" y="859168"/>
                    <a:pt x="3013608" y="859168"/>
                  </a:cubicBezTo>
                  <a:lnTo>
                    <a:pt x="3016147" y="859168"/>
                  </a:lnTo>
                  <a:lnTo>
                    <a:pt x="3016147" y="859168"/>
                  </a:lnTo>
                  <a:cubicBezTo>
                    <a:pt x="3014878" y="859168"/>
                    <a:pt x="3014878" y="859168"/>
                    <a:pt x="3013608" y="859168"/>
                  </a:cubicBezTo>
                  <a:cubicBezTo>
                    <a:pt x="3012338" y="859168"/>
                    <a:pt x="3009797" y="859168"/>
                    <a:pt x="3007258" y="859168"/>
                  </a:cubicBezTo>
                  <a:cubicBezTo>
                    <a:pt x="3007258" y="859168"/>
                    <a:pt x="3008528" y="859168"/>
                    <a:pt x="3008528" y="859168"/>
                  </a:cubicBezTo>
                  <a:cubicBezTo>
                    <a:pt x="3008528" y="859168"/>
                    <a:pt x="3008528" y="859168"/>
                    <a:pt x="3009797" y="859168"/>
                  </a:cubicBezTo>
                  <a:lnTo>
                    <a:pt x="3004718" y="859168"/>
                  </a:lnTo>
                  <a:lnTo>
                    <a:pt x="3011068" y="859168"/>
                  </a:lnTo>
                  <a:lnTo>
                    <a:pt x="3012338" y="859168"/>
                  </a:lnTo>
                  <a:lnTo>
                    <a:pt x="3012338" y="859168"/>
                  </a:lnTo>
                  <a:cubicBezTo>
                    <a:pt x="3018688" y="859168"/>
                    <a:pt x="3016147" y="859168"/>
                    <a:pt x="3013608" y="859168"/>
                  </a:cubicBezTo>
                  <a:cubicBezTo>
                    <a:pt x="3012338" y="859168"/>
                    <a:pt x="3009797" y="859168"/>
                    <a:pt x="3013608" y="859168"/>
                  </a:cubicBezTo>
                  <a:lnTo>
                    <a:pt x="3017418" y="859168"/>
                  </a:lnTo>
                  <a:lnTo>
                    <a:pt x="3016147" y="859168"/>
                  </a:lnTo>
                  <a:lnTo>
                    <a:pt x="3022497" y="859168"/>
                  </a:lnTo>
                  <a:cubicBezTo>
                    <a:pt x="3022497" y="859168"/>
                    <a:pt x="3023768" y="859168"/>
                    <a:pt x="3023768" y="859168"/>
                  </a:cubicBezTo>
                  <a:lnTo>
                    <a:pt x="3025038" y="859168"/>
                  </a:lnTo>
                  <a:lnTo>
                    <a:pt x="3023768" y="859168"/>
                  </a:lnTo>
                  <a:lnTo>
                    <a:pt x="3023768" y="859168"/>
                  </a:lnTo>
                  <a:lnTo>
                    <a:pt x="3019958" y="859168"/>
                  </a:lnTo>
                  <a:lnTo>
                    <a:pt x="3012338" y="859168"/>
                  </a:lnTo>
                  <a:cubicBezTo>
                    <a:pt x="3011068" y="859168"/>
                    <a:pt x="3011068" y="859168"/>
                    <a:pt x="3009797" y="859168"/>
                  </a:cubicBezTo>
                  <a:lnTo>
                    <a:pt x="3011068" y="859168"/>
                  </a:lnTo>
                  <a:lnTo>
                    <a:pt x="3012338" y="859168"/>
                  </a:lnTo>
                  <a:cubicBezTo>
                    <a:pt x="3013608" y="859168"/>
                    <a:pt x="3013608" y="859168"/>
                    <a:pt x="3013608" y="859168"/>
                  </a:cubicBezTo>
                  <a:cubicBezTo>
                    <a:pt x="3016147" y="859168"/>
                    <a:pt x="3018688" y="859168"/>
                    <a:pt x="3019958" y="859168"/>
                  </a:cubicBezTo>
                  <a:lnTo>
                    <a:pt x="3021228" y="859168"/>
                  </a:lnTo>
                  <a:lnTo>
                    <a:pt x="3017418" y="859168"/>
                  </a:lnTo>
                  <a:cubicBezTo>
                    <a:pt x="3017418" y="859168"/>
                    <a:pt x="3014878" y="859168"/>
                    <a:pt x="3013608" y="859168"/>
                  </a:cubicBezTo>
                  <a:cubicBezTo>
                    <a:pt x="3013608" y="859168"/>
                    <a:pt x="3011068" y="859168"/>
                    <a:pt x="3007258" y="859168"/>
                  </a:cubicBezTo>
                  <a:lnTo>
                    <a:pt x="3017418" y="859168"/>
                  </a:lnTo>
                  <a:cubicBezTo>
                    <a:pt x="302122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5038" y="859168"/>
                  </a:cubicBezTo>
                  <a:lnTo>
                    <a:pt x="3021228" y="859168"/>
                  </a:lnTo>
                  <a:cubicBezTo>
                    <a:pt x="3019958" y="859168"/>
                    <a:pt x="3019958" y="859168"/>
                    <a:pt x="3019958" y="859168"/>
                  </a:cubicBezTo>
                  <a:cubicBezTo>
                    <a:pt x="3019958" y="859168"/>
                    <a:pt x="3019958" y="859168"/>
                    <a:pt x="3017418" y="859168"/>
                  </a:cubicBezTo>
                  <a:cubicBezTo>
                    <a:pt x="3019958" y="859168"/>
                    <a:pt x="3021228" y="859168"/>
                    <a:pt x="3021228" y="859168"/>
                  </a:cubicBezTo>
                  <a:cubicBezTo>
                    <a:pt x="3021228" y="859168"/>
                    <a:pt x="3021228" y="859168"/>
                    <a:pt x="3026308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51378" y="546100"/>
                  </a:moveTo>
                  <a:lnTo>
                    <a:pt x="2952648" y="577850"/>
                  </a:lnTo>
                  <a:lnTo>
                    <a:pt x="2943758" y="563880"/>
                  </a:lnTo>
                  <a:lnTo>
                    <a:pt x="2946298" y="591820"/>
                  </a:lnTo>
                  <a:cubicBezTo>
                    <a:pt x="2951378" y="647700"/>
                    <a:pt x="2950108" y="669290"/>
                    <a:pt x="2948838" y="718820"/>
                  </a:cubicBezTo>
                  <a:lnTo>
                    <a:pt x="2947568" y="741680"/>
                  </a:lnTo>
                  <a:lnTo>
                    <a:pt x="2945028" y="762000"/>
                  </a:lnTo>
                  <a:cubicBezTo>
                    <a:pt x="2942488" y="786130"/>
                    <a:pt x="2942488" y="817880"/>
                    <a:pt x="2943758" y="843280"/>
                  </a:cubicBezTo>
                  <a:lnTo>
                    <a:pt x="2939948" y="843280"/>
                  </a:lnTo>
                  <a:lnTo>
                    <a:pt x="2939948" y="859168"/>
                  </a:lnTo>
                  <a:lnTo>
                    <a:pt x="2943758" y="859168"/>
                  </a:lnTo>
                  <a:lnTo>
                    <a:pt x="2948838" y="859168"/>
                  </a:lnTo>
                  <a:lnTo>
                    <a:pt x="2943758" y="859168"/>
                  </a:lnTo>
                  <a:cubicBezTo>
                    <a:pt x="2943758" y="859168"/>
                    <a:pt x="2943758" y="859168"/>
                    <a:pt x="2945028" y="859168"/>
                  </a:cubicBezTo>
                  <a:lnTo>
                    <a:pt x="2936138" y="859168"/>
                  </a:lnTo>
                  <a:lnTo>
                    <a:pt x="2936138" y="859168"/>
                  </a:lnTo>
                  <a:lnTo>
                    <a:pt x="2941218" y="859168"/>
                  </a:lnTo>
                  <a:cubicBezTo>
                    <a:pt x="2939948" y="859168"/>
                    <a:pt x="2939948" y="859168"/>
                    <a:pt x="2938678" y="859168"/>
                  </a:cubicBezTo>
                  <a:cubicBezTo>
                    <a:pt x="2937408" y="859168"/>
                    <a:pt x="2936138" y="859168"/>
                    <a:pt x="2934868" y="859168"/>
                  </a:cubicBezTo>
                  <a:lnTo>
                    <a:pt x="2933598" y="859168"/>
                  </a:lnTo>
                  <a:cubicBezTo>
                    <a:pt x="2932328" y="859168"/>
                    <a:pt x="2933598" y="859168"/>
                    <a:pt x="2936138" y="859168"/>
                  </a:cubicBezTo>
                  <a:cubicBezTo>
                    <a:pt x="2938678" y="859168"/>
                    <a:pt x="2941218" y="859168"/>
                    <a:pt x="2938678" y="859168"/>
                  </a:cubicBezTo>
                  <a:lnTo>
                    <a:pt x="2938678" y="859168"/>
                  </a:lnTo>
                  <a:cubicBezTo>
                    <a:pt x="2939948" y="859168"/>
                    <a:pt x="2939948" y="859168"/>
                    <a:pt x="2941218" y="859168"/>
                  </a:cubicBezTo>
                  <a:cubicBezTo>
                    <a:pt x="2941218" y="859168"/>
                    <a:pt x="2939948" y="859168"/>
                    <a:pt x="2939948" y="859168"/>
                  </a:cubicBezTo>
                  <a:cubicBezTo>
                    <a:pt x="2938678" y="859168"/>
                    <a:pt x="2936138" y="859168"/>
                    <a:pt x="2941218" y="859168"/>
                  </a:cubicBezTo>
                  <a:lnTo>
                    <a:pt x="2932328" y="859168"/>
                  </a:lnTo>
                  <a:lnTo>
                    <a:pt x="2932328" y="859168"/>
                  </a:lnTo>
                  <a:cubicBezTo>
                    <a:pt x="2932328" y="859168"/>
                    <a:pt x="2933598" y="859168"/>
                    <a:pt x="2939948" y="859168"/>
                  </a:cubicBezTo>
                  <a:cubicBezTo>
                    <a:pt x="2942488" y="859168"/>
                    <a:pt x="2943758" y="859168"/>
                    <a:pt x="2946298" y="859168"/>
                  </a:cubicBezTo>
                  <a:cubicBezTo>
                    <a:pt x="2946298" y="859168"/>
                    <a:pt x="2946298" y="859168"/>
                    <a:pt x="2947568" y="859168"/>
                  </a:cubicBezTo>
                  <a:cubicBezTo>
                    <a:pt x="2948838" y="859168"/>
                    <a:pt x="2947568" y="859168"/>
                    <a:pt x="2947568" y="859168"/>
                  </a:cubicBezTo>
                  <a:cubicBezTo>
                    <a:pt x="2946298" y="859168"/>
                    <a:pt x="2945028" y="859168"/>
                    <a:pt x="2942488" y="859168"/>
                  </a:cubicBezTo>
                  <a:cubicBezTo>
                    <a:pt x="2938678" y="859168"/>
                    <a:pt x="2937408" y="859168"/>
                    <a:pt x="2937408" y="859168"/>
                  </a:cubicBezTo>
                  <a:lnTo>
                    <a:pt x="2938678" y="859168"/>
                  </a:lnTo>
                  <a:cubicBezTo>
                    <a:pt x="2942488" y="859168"/>
                    <a:pt x="2946298" y="859168"/>
                    <a:pt x="2946298" y="859168"/>
                  </a:cubicBezTo>
                  <a:lnTo>
                    <a:pt x="2945028" y="859168"/>
                  </a:lnTo>
                  <a:lnTo>
                    <a:pt x="2945028" y="859168"/>
                  </a:lnTo>
                  <a:cubicBezTo>
                    <a:pt x="2943758" y="859168"/>
                    <a:pt x="2942488" y="859168"/>
                    <a:pt x="2936138" y="859168"/>
                  </a:cubicBezTo>
                  <a:cubicBezTo>
                    <a:pt x="2928518" y="859168"/>
                    <a:pt x="2928518" y="859168"/>
                    <a:pt x="2925978" y="859168"/>
                  </a:cubicBezTo>
                  <a:lnTo>
                    <a:pt x="2924708" y="859168"/>
                  </a:lnTo>
                  <a:lnTo>
                    <a:pt x="2928518" y="859168"/>
                  </a:lnTo>
                  <a:cubicBezTo>
                    <a:pt x="2934868" y="859168"/>
                    <a:pt x="2934868" y="859168"/>
                    <a:pt x="2934868" y="859168"/>
                  </a:cubicBezTo>
                  <a:cubicBezTo>
                    <a:pt x="2934868" y="859168"/>
                    <a:pt x="2937408" y="859168"/>
                    <a:pt x="2943758" y="859168"/>
                  </a:cubicBezTo>
                  <a:lnTo>
                    <a:pt x="2942488" y="859168"/>
                  </a:lnTo>
                  <a:lnTo>
                    <a:pt x="2939948" y="859168"/>
                  </a:lnTo>
                  <a:cubicBezTo>
                    <a:pt x="2936138" y="859168"/>
                    <a:pt x="2938678" y="859168"/>
                    <a:pt x="2942488" y="859168"/>
                  </a:cubicBezTo>
                  <a:cubicBezTo>
                    <a:pt x="2946298" y="859168"/>
                    <a:pt x="2950108" y="859168"/>
                    <a:pt x="2948838" y="859168"/>
                  </a:cubicBezTo>
                  <a:cubicBezTo>
                    <a:pt x="2947568" y="859168"/>
                    <a:pt x="2947568" y="859168"/>
                    <a:pt x="2946298" y="859168"/>
                  </a:cubicBezTo>
                  <a:lnTo>
                    <a:pt x="2942488" y="859168"/>
                  </a:lnTo>
                  <a:lnTo>
                    <a:pt x="2946298" y="859168"/>
                  </a:lnTo>
                  <a:lnTo>
                    <a:pt x="2946298" y="859168"/>
                  </a:lnTo>
                  <a:lnTo>
                    <a:pt x="2943758" y="859168"/>
                  </a:lnTo>
                  <a:lnTo>
                    <a:pt x="2945028" y="859168"/>
                  </a:lnTo>
                  <a:lnTo>
                    <a:pt x="2939948" y="859168"/>
                  </a:lnTo>
                  <a:lnTo>
                    <a:pt x="2945028" y="859168"/>
                  </a:lnTo>
                  <a:cubicBezTo>
                    <a:pt x="2946298" y="859168"/>
                    <a:pt x="2948838" y="859168"/>
                    <a:pt x="2950108" y="859168"/>
                  </a:cubicBezTo>
                  <a:lnTo>
                    <a:pt x="2946298" y="859168"/>
                  </a:lnTo>
                  <a:cubicBezTo>
                    <a:pt x="2937408" y="859168"/>
                    <a:pt x="2938678" y="859168"/>
                    <a:pt x="2939948" y="859168"/>
                  </a:cubicBezTo>
                  <a:cubicBezTo>
                    <a:pt x="2941218" y="859168"/>
                    <a:pt x="2941218" y="859168"/>
                    <a:pt x="2942488" y="859168"/>
                  </a:cubicBezTo>
                  <a:lnTo>
                    <a:pt x="2937408" y="863600"/>
                  </a:lnTo>
                  <a:cubicBezTo>
                    <a:pt x="2936138" y="867410"/>
                    <a:pt x="2936138" y="869950"/>
                    <a:pt x="2934868" y="873760"/>
                  </a:cubicBezTo>
                  <a:lnTo>
                    <a:pt x="2942488" y="873760"/>
                  </a:lnTo>
                  <a:lnTo>
                    <a:pt x="2942488" y="883920"/>
                  </a:lnTo>
                  <a:lnTo>
                    <a:pt x="2937408" y="883920"/>
                  </a:lnTo>
                  <a:cubicBezTo>
                    <a:pt x="2934868" y="896620"/>
                    <a:pt x="2933598" y="918210"/>
                    <a:pt x="2932328" y="946150"/>
                  </a:cubicBezTo>
                  <a:cubicBezTo>
                    <a:pt x="2931058" y="966470"/>
                    <a:pt x="2931058" y="988060"/>
                    <a:pt x="2928518" y="1013460"/>
                  </a:cubicBezTo>
                  <a:lnTo>
                    <a:pt x="2941218" y="1014730"/>
                  </a:lnTo>
                  <a:cubicBezTo>
                    <a:pt x="2942488" y="1012190"/>
                    <a:pt x="2942488" y="1005840"/>
                    <a:pt x="2943758" y="999490"/>
                  </a:cubicBezTo>
                  <a:lnTo>
                    <a:pt x="2947568" y="999490"/>
                  </a:lnTo>
                  <a:cubicBezTo>
                    <a:pt x="2947568" y="1007110"/>
                    <a:pt x="2948838" y="1016000"/>
                    <a:pt x="2950108" y="1024890"/>
                  </a:cubicBezTo>
                  <a:cubicBezTo>
                    <a:pt x="2945028" y="1031240"/>
                    <a:pt x="2945028" y="1049020"/>
                    <a:pt x="2946298" y="1087120"/>
                  </a:cubicBezTo>
                  <a:lnTo>
                    <a:pt x="2946298" y="1097280"/>
                  </a:lnTo>
                  <a:lnTo>
                    <a:pt x="2937408" y="1094740"/>
                  </a:lnTo>
                  <a:lnTo>
                    <a:pt x="2937408" y="1104900"/>
                  </a:lnTo>
                  <a:cubicBezTo>
                    <a:pt x="2938678" y="1135380"/>
                    <a:pt x="2941218" y="1144270"/>
                    <a:pt x="2943758" y="1155700"/>
                  </a:cubicBezTo>
                  <a:cubicBezTo>
                    <a:pt x="2945028" y="1160780"/>
                    <a:pt x="2946298" y="1167130"/>
                    <a:pt x="2947568" y="1176020"/>
                  </a:cubicBezTo>
                  <a:cubicBezTo>
                    <a:pt x="2946298" y="1223010"/>
                    <a:pt x="2941218" y="1235710"/>
                    <a:pt x="2936138" y="1245870"/>
                  </a:cubicBezTo>
                  <a:lnTo>
                    <a:pt x="2934868" y="1248410"/>
                  </a:lnTo>
                  <a:lnTo>
                    <a:pt x="2934868" y="1250950"/>
                  </a:lnTo>
                  <a:cubicBezTo>
                    <a:pt x="2934868" y="1280160"/>
                    <a:pt x="2934868" y="1283970"/>
                    <a:pt x="2941218" y="1285240"/>
                  </a:cubicBezTo>
                  <a:cubicBezTo>
                    <a:pt x="2943758" y="1285240"/>
                    <a:pt x="2945028" y="1285240"/>
                    <a:pt x="2946298" y="1283970"/>
                  </a:cubicBezTo>
                  <a:lnTo>
                    <a:pt x="2946298" y="1291590"/>
                  </a:lnTo>
                  <a:cubicBezTo>
                    <a:pt x="2943758" y="1357630"/>
                    <a:pt x="2946298" y="1405890"/>
                    <a:pt x="2950108" y="1479550"/>
                  </a:cubicBezTo>
                  <a:lnTo>
                    <a:pt x="2951378" y="1492250"/>
                  </a:lnTo>
                  <a:cubicBezTo>
                    <a:pt x="2945028" y="1492250"/>
                    <a:pt x="2945028" y="1498600"/>
                    <a:pt x="2943758" y="1501140"/>
                  </a:cubicBezTo>
                  <a:lnTo>
                    <a:pt x="2943758" y="1502410"/>
                  </a:lnTo>
                  <a:lnTo>
                    <a:pt x="2947568" y="1527810"/>
                  </a:lnTo>
                  <a:lnTo>
                    <a:pt x="2945028" y="1524000"/>
                  </a:lnTo>
                  <a:lnTo>
                    <a:pt x="2946298" y="1551940"/>
                  </a:lnTo>
                  <a:cubicBezTo>
                    <a:pt x="2947568" y="1568450"/>
                    <a:pt x="2948838" y="1572260"/>
                    <a:pt x="2951378" y="1576070"/>
                  </a:cubicBezTo>
                  <a:cubicBezTo>
                    <a:pt x="2952648" y="1578610"/>
                    <a:pt x="2955188" y="1581150"/>
                    <a:pt x="2956458" y="1611630"/>
                  </a:cubicBezTo>
                  <a:lnTo>
                    <a:pt x="2956458" y="1614170"/>
                  </a:lnTo>
                  <a:cubicBezTo>
                    <a:pt x="2958998" y="1620520"/>
                    <a:pt x="2957728" y="1635760"/>
                    <a:pt x="2956458" y="1645920"/>
                  </a:cubicBezTo>
                  <a:lnTo>
                    <a:pt x="2942488" y="1644650"/>
                  </a:lnTo>
                  <a:lnTo>
                    <a:pt x="2917088" y="1642110"/>
                  </a:lnTo>
                  <a:cubicBezTo>
                    <a:pt x="2896768" y="1640840"/>
                    <a:pt x="2877718" y="1642110"/>
                    <a:pt x="2862478" y="1643380"/>
                  </a:cubicBezTo>
                  <a:lnTo>
                    <a:pt x="2862478" y="1639570"/>
                  </a:lnTo>
                  <a:lnTo>
                    <a:pt x="2857398" y="1637030"/>
                  </a:lnTo>
                  <a:lnTo>
                    <a:pt x="2810408" y="1640840"/>
                  </a:lnTo>
                  <a:cubicBezTo>
                    <a:pt x="2765958" y="1643380"/>
                    <a:pt x="2758338" y="1644650"/>
                    <a:pt x="2712618" y="1649730"/>
                  </a:cubicBezTo>
                  <a:cubicBezTo>
                    <a:pt x="2685948" y="1647190"/>
                    <a:pt x="2659278" y="1645920"/>
                    <a:pt x="2632608" y="1645920"/>
                  </a:cubicBezTo>
                  <a:lnTo>
                    <a:pt x="2618638" y="1645920"/>
                  </a:lnTo>
                  <a:cubicBezTo>
                    <a:pt x="2608478" y="1644650"/>
                    <a:pt x="2595778" y="1643380"/>
                    <a:pt x="2579268" y="1643380"/>
                  </a:cubicBezTo>
                  <a:lnTo>
                    <a:pt x="2579268" y="1645920"/>
                  </a:lnTo>
                  <a:lnTo>
                    <a:pt x="2576728" y="1645920"/>
                  </a:lnTo>
                  <a:cubicBezTo>
                    <a:pt x="2575458" y="1644650"/>
                    <a:pt x="2574188" y="1644650"/>
                    <a:pt x="2572918" y="1643380"/>
                  </a:cubicBezTo>
                  <a:lnTo>
                    <a:pt x="2570378" y="1643380"/>
                  </a:lnTo>
                  <a:cubicBezTo>
                    <a:pt x="2558948" y="1645920"/>
                    <a:pt x="2546248" y="1647190"/>
                    <a:pt x="2531008" y="1648460"/>
                  </a:cubicBezTo>
                  <a:lnTo>
                    <a:pt x="2513228" y="1640840"/>
                  </a:lnTo>
                  <a:lnTo>
                    <a:pt x="2506878" y="1645920"/>
                  </a:lnTo>
                  <a:lnTo>
                    <a:pt x="2391308" y="1640840"/>
                  </a:lnTo>
                  <a:cubicBezTo>
                    <a:pt x="2373528" y="1643380"/>
                    <a:pt x="2355748" y="1644650"/>
                    <a:pt x="2339238" y="1647190"/>
                  </a:cubicBezTo>
                  <a:cubicBezTo>
                    <a:pt x="2313838" y="1647190"/>
                    <a:pt x="2289708" y="1645920"/>
                    <a:pt x="2264308" y="1645920"/>
                  </a:cubicBezTo>
                  <a:lnTo>
                    <a:pt x="2264308" y="1640840"/>
                  </a:lnTo>
                  <a:lnTo>
                    <a:pt x="2213508" y="1644650"/>
                  </a:lnTo>
                  <a:cubicBezTo>
                    <a:pt x="2204618" y="1644650"/>
                    <a:pt x="2196998" y="1644650"/>
                    <a:pt x="2186838" y="1643380"/>
                  </a:cubicBezTo>
                  <a:lnTo>
                    <a:pt x="2186838" y="1642110"/>
                  </a:lnTo>
                  <a:cubicBezTo>
                    <a:pt x="2160623" y="1638300"/>
                    <a:pt x="2133904" y="1637030"/>
                    <a:pt x="2102413" y="1637030"/>
                  </a:cubicBezTo>
                  <a:lnTo>
                    <a:pt x="2080465" y="1637030"/>
                  </a:lnTo>
                  <a:lnTo>
                    <a:pt x="2089053" y="1642110"/>
                  </a:lnTo>
                  <a:cubicBezTo>
                    <a:pt x="2083328" y="1642110"/>
                    <a:pt x="2079511" y="1640840"/>
                    <a:pt x="2074739" y="1640840"/>
                  </a:cubicBezTo>
                  <a:cubicBezTo>
                    <a:pt x="2071877" y="1640840"/>
                    <a:pt x="2069014" y="1639570"/>
                    <a:pt x="2066151" y="1639570"/>
                  </a:cubicBezTo>
                  <a:lnTo>
                    <a:pt x="2064242" y="1639570"/>
                  </a:lnTo>
                  <a:cubicBezTo>
                    <a:pt x="2061380" y="1640840"/>
                    <a:pt x="2057563" y="1642110"/>
                    <a:pt x="2055654" y="1644650"/>
                  </a:cubicBezTo>
                  <a:lnTo>
                    <a:pt x="2055654" y="1643380"/>
                  </a:lnTo>
                  <a:cubicBezTo>
                    <a:pt x="2033706" y="1639570"/>
                    <a:pt x="2018438" y="1640840"/>
                    <a:pt x="2006032" y="1644650"/>
                  </a:cubicBezTo>
                  <a:lnTo>
                    <a:pt x="2004124" y="1644650"/>
                  </a:lnTo>
                  <a:cubicBezTo>
                    <a:pt x="1958319" y="1644650"/>
                    <a:pt x="1906788" y="1644650"/>
                    <a:pt x="1895337" y="1637030"/>
                  </a:cubicBezTo>
                  <a:lnTo>
                    <a:pt x="1893429" y="1637030"/>
                  </a:lnTo>
                  <a:cubicBezTo>
                    <a:pt x="1877206" y="1637030"/>
                    <a:pt x="1872435" y="1637030"/>
                    <a:pt x="1871481" y="1643380"/>
                  </a:cubicBezTo>
                  <a:lnTo>
                    <a:pt x="1863847" y="1643380"/>
                  </a:lnTo>
                  <a:lnTo>
                    <a:pt x="1851441" y="1639570"/>
                  </a:lnTo>
                  <a:lnTo>
                    <a:pt x="1839990" y="1644650"/>
                  </a:lnTo>
                  <a:cubicBezTo>
                    <a:pt x="1834264" y="1644650"/>
                    <a:pt x="1828539" y="1644650"/>
                    <a:pt x="1824722" y="1643380"/>
                  </a:cubicBezTo>
                  <a:lnTo>
                    <a:pt x="1824722" y="1634490"/>
                  </a:lnTo>
                  <a:cubicBezTo>
                    <a:pt x="1800865" y="1631950"/>
                    <a:pt x="1765557" y="1633220"/>
                    <a:pt x="1739792" y="1634490"/>
                  </a:cubicBezTo>
                  <a:cubicBezTo>
                    <a:pt x="1728341" y="1634490"/>
                    <a:pt x="1717844" y="1635760"/>
                    <a:pt x="1712118" y="1635760"/>
                  </a:cubicBezTo>
                  <a:lnTo>
                    <a:pt x="1712118" y="1638300"/>
                  </a:lnTo>
                  <a:lnTo>
                    <a:pt x="1633868" y="1638300"/>
                  </a:lnTo>
                  <a:lnTo>
                    <a:pt x="1633868" y="1635760"/>
                  </a:lnTo>
                  <a:cubicBezTo>
                    <a:pt x="1631006" y="1637030"/>
                    <a:pt x="1628143" y="1637030"/>
                    <a:pt x="1626234" y="1638300"/>
                  </a:cubicBezTo>
                  <a:lnTo>
                    <a:pt x="1600469" y="1638300"/>
                  </a:lnTo>
                  <a:cubicBezTo>
                    <a:pt x="1532716" y="1638300"/>
                    <a:pt x="1462100" y="1638300"/>
                    <a:pt x="1400073" y="1642110"/>
                  </a:cubicBezTo>
                  <a:lnTo>
                    <a:pt x="1396256" y="1642110"/>
                  </a:lnTo>
                  <a:cubicBezTo>
                    <a:pt x="1389576" y="1642110"/>
                    <a:pt x="1383851" y="1643380"/>
                    <a:pt x="1377171" y="1643380"/>
                  </a:cubicBezTo>
                  <a:lnTo>
                    <a:pt x="1344726" y="1645920"/>
                  </a:lnTo>
                  <a:lnTo>
                    <a:pt x="1351405" y="1648460"/>
                  </a:lnTo>
                  <a:lnTo>
                    <a:pt x="1337091" y="1648460"/>
                  </a:lnTo>
                  <a:cubicBezTo>
                    <a:pt x="1332320" y="1644650"/>
                    <a:pt x="1323732" y="1642110"/>
                    <a:pt x="1318006" y="1639570"/>
                  </a:cubicBezTo>
                  <a:lnTo>
                    <a:pt x="1317052" y="1645920"/>
                  </a:lnTo>
                  <a:lnTo>
                    <a:pt x="1316098" y="1640840"/>
                  </a:lnTo>
                  <a:cubicBezTo>
                    <a:pt x="1313235" y="1642110"/>
                    <a:pt x="1295104" y="1640840"/>
                    <a:pt x="1279835" y="1640840"/>
                  </a:cubicBezTo>
                  <a:lnTo>
                    <a:pt x="1235939" y="1640840"/>
                  </a:lnTo>
                  <a:lnTo>
                    <a:pt x="1235939" y="1644650"/>
                  </a:lnTo>
                  <a:cubicBezTo>
                    <a:pt x="1232122" y="1644650"/>
                    <a:pt x="1229259" y="1644650"/>
                    <a:pt x="1225442" y="1645920"/>
                  </a:cubicBezTo>
                  <a:lnTo>
                    <a:pt x="1224488" y="1645920"/>
                  </a:lnTo>
                  <a:cubicBezTo>
                    <a:pt x="1213991" y="1647190"/>
                    <a:pt x="1202540" y="1648460"/>
                    <a:pt x="1189180" y="1649730"/>
                  </a:cubicBezTo>
                  <a:cubicBezTo>
                    <a:pt x="1190134" y="1648460"/>
                    <a:pt x="1190134" y="1647190"/>
                    <a:pt x="1191089" y="1645920"/>
                  </a:cubicBezTo>
                  <a:cubicBezTo>
                    <a:pt x="1192043" y="1639570"/>
                    <a:pt x="1186317" y="1635760"/>
                    <a:pt x="1183455" y="1634490"/>
                  </a:cubicBezTo>
                  <a:lnTo>
                    <a:pt x="1181546" y="1634490"/>
                  </a:lnTo>
                  <a:cubicBezTo>
                    <a:pt x="1155781" y="1633220"/>
                    <a:pt x="1151009" y="1634490"/>
                    <a:pt x="1147192" y="1638300"/>
                  </a:cubicBezTo>
                  <a:cubicBezTo>
                    <a:pt x="1146238" y="1639570"/>
                    <a:pt x="1143375" y="1640840"/>
                    <a:pt x="1122381" y="1639570"/>
                  </a:cubicBezTo>
                  <a:lnTo>
                    <a:pt x="1120473" y="1639570"/>
                  </a:lnTo>
                  <a:cubicBezTo>
                    <a:pt x="1117610" y="1640840"/>
                    <a:pt x="1115702" y="1642110"/>
                    <a:pt x="1114747" y="1643380"/>
                  </a:cubicBezTo>
                  <a:cubicBezTo>
                    <a:pt x="1089936" y="1644650"/>
                    <a:pt x="1081348" y="1645920"/>
                    <a:pt x="1074668" y="1647190"/>
                  </a:cubicBezTo>
                  <a:lnTo>
                    <a:pt x="1050811" y="1644650"/>
                  </a:lnTo>
                  <a:cubicBezTo>
                    <a:pt x="1042223" y="1643380"/>
                    <a:pt x="1037452" y="1643380"/>
                    <a:pt x="1034589" y="1642110"/>
                  </a:cubicBezTo>
                  <a:lnTo>
                    <a:pt x="1034589" y="1633220"/>
                  </a:lnTo>
                  <a:lnTo>
                    <a:pt x="921031" y="1630680"/>
                  </a:lnTo>
                  <a:lnTo>
                    <a:pt x="923894" y="1635760"/>
                  </a:lnTo>
                  <a:cubicBezTo>
                    <a:pt x="916260" y="1637030"/>
                    <a:pt x="900992" y="1639570"/>
                    <a:pt x="890495" y="1639570"/>
                  </a:cubicBezTo>
                  <a:cubicBezTo>
                    <a:pt x="885723" y="1639570"/>
                    <a:pt x="880952" y="1640840"/>
                    <a:pt x="877135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547" y="83820"/>
                    <a:pt x="895266" y="85090"/>
                    <a:pt x="926757" y="85090"/>
                  </a:cubicBezTo>
                  <a:lnTo>
                    <a:pt x="948705" y="85090"/>
                  </a:lnTo>
                  <a:lnTo>
                    <a:pt x="940117" y="80010"/>
                  </a:lnTo>
                  <a:cubicBezTo>
                    <a:pt x="945842" y="80010"/>
                    <a:pt x="949659" y="81280"/>
                    <a:pt x="954431" y="81280"/>
                  </a:cubicBezTo>
                  <a:cubicBezTo>
                    <a:pt x="957293" y="81280"/>
                    <a:pt x="960156" y="82550"/>
                    <a:pt x="963019" y="82550"/>
                  </a:cubicBezTo>
                  <a:lnTo>
                    <a:pt x="964927" y="82550"/>
                  </a:lnTo>
                  <a:cubicBezTo>
                    <a:pt x="967790" y="81280"/>
                    <a:pt x="971607" y="80010"/>
                    <a:pt x="973516" y="77470"/>
                  </a:cubicBezTo>
                  <a:lnTo>
                    <a:pt x="973516" y="78740"/>
                  </a:lnTo>
                  <a:cubicBezTo>
                    <a:pt x="995464" y="83820"/>
                    <a:pt x="1010732" y="82550"/>
                    <a:pt x="1023138" y="78740"/>
                  </a:cubicBezTo>
                  <a:lnTo>
                    <a:pt x="1025046" y="78740"/>
                  </a:lnTo>
                  <a:cubicBezTo>
                    <a:pt x="1070851" y="78740"/>
                    <a:pt x="1122381" y="78740"/>
                    <a:pt x="1133833" y="86360"/>
                  </a:cubicBezTo>
                  <a:lnTo>
                    <a:pt x="1135741" y="86360"/>
                  </a:lnTo>
                  <a:cubicBezTo>
                    <a:pt x="1152918" y="86360"/>
                    <a:pt x="1156735" y="86360"/>
                    <a:pt x="1157689" y="80010"/>
                  </a:cubicBezTo>
                  <a:lnTo>
                    <a:pt x="1165323" y="80010"/>
                  </a:lnTo>
                  <a:lnTo>
                    <a:pt x="1177729" y="83820"/>
                  </a:lnTo>
                  <a:lnTo>
                    <a:pt x="1189180" y="78740"/>
                  </a:lnTo>
                  <a:cubicBezTo>
                    <a:pt x="1194906" y="78740"/>
                    <a:pt x="1200631" y="78740"/>
                    <a:pt x="1204448" y="80010"/>
                  </a:cubicBezTo>
                  <a:lnTo>
                    <a:pt x="1204448" y="88900"/>
                  </a:lnTo>
                  <a:cubicBezTo>
                    <a:pt x="1228305" y="91440"/>
                    <a:pt x="1263613" y="90170"/>
                    <a:pt x="1289378" y="88900"/>
                  </a:cubicBezTo>
                  <a:cubicBezTo>
                    <a:pt x="1300829" y="88900"/>
                    <a:pt x="1311326" y="87630"/>
                    <a:pt x="1317052" y="87630"/>
                  </a:cubicBezTo>
                  <a:lnTo>
                    <a:pt x="1317052" y="85090"/>
                  </a:lnTo>
                  <a:lnTo>
                    <a:pt x="1395302" y="85090"/>
                  </a:lnTo>
                  <a:lnTo>
                    <a:pt x="1395302" y="87630"/>
                  </a:lnTo>
                  <a:cubicBezTo>
                    <a:pt x="1398164" y="86360"/>
                    <a:pt x="1401027" y="86360"/>
                    <a:pt x="1402936" y="85090"/>
                  </a:cubicBezTo>
                  <a:lnTo>
                    <a:pt x="1428701" y="85090"/>
                  </a:lnTo>
                  <a:cubicBezTo>
                    <a:pt x="1496454" y="85090"/>
                    <a:pt x="1567069" y="85090"/>
                    <a:pt x="1629097" y="81280"/>
                  </a:cubicBezTo>
                  <a:lnTo>
                    <a:pt x="1632914" y="81280"/>
                  </a:lnTo>
                  <a:cubicBezTo>
                    <a:pt x="1639594" y="81280"/>
                    <a:pt x="1645320" y="80010"/>
                    <a:pt x="1651999" y="80010"/>
                  </a:cubicBezTo>
                  <a:lnTo>
                    <a:pt x="1684444" y="77470"/>
                  </a:lnTo>
                  <a:lnTo>
                    <a:pt x="1677764" y="74930"/>
                  </a:lnTo>
                  <a:lnTo>
                    <a:pt x="1692079" y="74930"/>
                  </a:lnTo>
                  <a:cubicBezTo>
                    <a:pt x="1696850" y="78740"/>
                    <a:pt x="1705438" y="81280"/>
                    <a:pt x="1711164" y="83820"/>
                  </a:cubicBezTo>
                  <a:lnTo>
                    <a:pt x="1712118" y="77470"/>
                  </a:lnTo>
                  <a:lnTo>
                    <a:pt x="1713072" y="82550"/>
                  </a:lnTo>
                  <a:cubicBezTo>
                    <a:pt x="1715935" y="81280"/>
                    <a:pt x="1734066" y="82550"/>
                    <a:pt x="1749335" y="82550"/>
                  </a:cubicBezTo>
                  <a:lnTo>
                    <a:pt x="1793231" y="82550"/>
                  </a:lnTo>
                  <a:lnTo>
                    <a:pt x="1793231" y="78740"/>
                  </a:lnTo>
                  <a:cubicBezTo>
                    <a:pt x="1797048" y="78740"/>
                    <a:pt x="1799911" y="78740"/>
                    <a:pt x="1803728" y="77470"/>
                  </a:cubicBezTo>
                  <a:lnTo>
                    <a:pt x="1804682" y="77470"/>
                  </a:lnTo>
                  <a:cubicBezTo>
                    <a:pt x="1815179" y="76200"/>
                    <a:pt x="1826630" y="74930"/>
                    <a:pt x="1839990" y="73660"/>
                  </a:cubicBezTo>
                  <a:cubicBezTo>
                    <a:pt x="1839035" y="74930"/>
                    <a:pt x="1839035" y="76200"/>
                    <a:pt x="1838081" y="77470"/>
                  </a:cubicBezTo>
                  <a:cubicBezTo>
                    <a:pt x="1837127" y="83820"/>
                    <a:pt x="1842853" y="87630"/>
                    <a:pt x="1845715" y="88900"/>
                  </a:cubicBezTo>
                  <a:lnTo>
                    <a:pt x="1847624" y="88900"/>
                  </a:lnTo>
                  <a:cubicBezTo>
                    <a:pt x="1873389" y="90170"/>
                    <a:pt x="1878160" y="88900"/>
                    <a:pt x="1881977" y="85090"/>
                  </a:cubicBezTo>
                  <a:cubicBezTo>
                    <a:pt x="1882932" y="83820"/>
                    <a:pt x="1884840" y="82550"/>
                    <a:pt x="1906788" y="83820"/>
                  </a:cubicBezTo>
                  <a:lnTo>
                    <a:pt x="1908697" y="83820"/>
                  </a:lnTo>
                  <a:cubicBezTo>
                    <a:pt x="1911560" y="82550"/>
                    <a:pt x="1913468" y="81280"/>
                    <a:pt x="1914422" y="80010"/>
                  </a:cubicBezTo>
                  <a:cubicBezTo>
                    <a:pt x="1939233" y="78740"/>
                    <a:pt x="1947822" y="77470"/>
                    <a:pt x="1954502" y="76200"/>
                  </a:cubicBezTo>
                  <a:lnTo>
                    <a:pt x="1978358" y="78740"/>
                  </a:lnTo>
                  <a:cubicBezTo>
                    <a:pt x="1986947" y="80010"/>
                    <a:pt x="1991718" y="80010"/>
                    <a:pt x="1994581" y="81280"/>
                  </a:cubicBezTo>
                  <a:lnTo>
                    <a:pt x="1994581" y="90170"/>
                  </a:lnTo>
                  <a:lnTo>
                    <a:pt x="2108139" y="92710"/>
                  </a:lnTo>
                  <a:lnTo>
                    <a:pt x="2104322" y="91440"/>
                  </a:lnTo>
                  <a:cubicBezTo>
                    <a:pt x="2111956" y="90170"/>
                    <a:pt x="2127224" y="87630"/>
                    <a:pt x="2137721" y="87630"/>
                  </a:cubicBezTo>
                  <a:cubicBezTo>
                    <a:pt x="2160623" y="85090"/>
                    <a:pt x="2170166" y="83820"/>
                    <a:pt x="2174138" y="81280"/>
                  </a:cubicBezTo>
                  <a:lnTo>
                    <a:pt x="2184298" y="81280"/>
                  </a:lnTo>
                  <a:lnTo>
                    <a:pt x="2186838" y="85090"/>
                  </a:lnTo>
                  <a:lnTo>
                    <a:pt x="2186838" y="63500"/>
                  </a:lnTo>
                  <a:lnTo>
                    <a:pt x="2189378" y="63500"/>
                  </a:lnTo>
                  <a:lnTo>
                    <a:pt x="2188108" y="85090"/>
                  </a:lnTo>
                  <a:lnTo>
                    <a:pt x="2191918" y="83820"/>
                  </a:lnTo>
                  <a:cubicBezTo>
                    <a:pt x="2198268" y="82550"/>
                    <a:pt x="2223668" y="81280"/>
                    <a:pt x="2250338" y="80010"/>
                  </a:cubicBezTo>
                  <a:lnTo>
                    <a:pt x="2250338" y="85090"/>
                  </a:lnTo>
                  <a:cubicBezTo>
                    <a:pt x="2274468" y="86360"/>
                    <a:pt x="2294788" y="85090"/>
                    <a:pt x="2315108" y="82550"/>
                  </a:cubicBezTo>
                  <a:cubicBezTo>
                    <a:pt x="2341778" y="80010"/>
                    <a:pt x="2368448" y="77470"/>
                    <a:pt x="2405278" y="82550"/>
                  </a:cubicBezTo>
                  <a:cubicBezTo>
                    <a:pt x="2414168" y="82550"/>
                    <a:pt x="2426868" y="85090"/>
                    <a:pt x="2439568" y="86360"/>
                  </a:cubicBezTo>
                  <a:cubicBezTo>
                    <a:pt x="2467508" y="90170"/>
                    <a:pt x="2477668" y="91440"/>
                    <a:pt x="2482748" y="86360"/>
                  </a:cubicBezTo>
                  <a:lnTo>
                    <a:pt x="2484018" y="85090"/>
                  </a:lnTo>
                  <a:cubicBezTo>
                    <a:pt x="2491638" y="85090"/>
                    <a:pt x="2499258" y="85090"/>
                    <a:pt x="2508148" y="83820"/>
                  </a:cubicBezTo>
                  <a:cubicBezTo>
                    <a:pt x="2531008" y="82550"/>
                    <a:pt x="2553868" y="81280"/>
                    <a:pt x="2580538" y="85090"/>
                  </a:cubicBezTo>
                  <a:lnTo>
                    <a:pt x="2583078" y="85090"/>
                  </a:lnTo>
                  <a:cubicBezTo>
                    <a:pt x="2584348" y="85090"/>
                    <a:pt x="2585618" y="85090"/>
                    <a:pt x="2585618" y="83820"/>
                  </a:cubicBezTo>
                  <a:lnTo>
                    <a:pt x="2599588" y="86360"/>
                  </a:lnTo>
                  <a:cubicBezTo>
                    <a:pt x="2612288" y="88900"/>
                    <a:pt x="2635148" y="87630"/>
                    <a:pt x="2655468" y="86360"/>
                  </a:cubicBezTo>
                  <a:cubicBezTo>
                    <a:pt x="2665628" y="86360"/>
                    <a:pt x="2677058" y="85090"/>
                    <a:pt x="2683408" y="85090"/>
                  </a:cubicBezTo>
                  <a:lnTo>
                    <a:pt x="2684678" y="90170"/>
                  </a:lnTo>
                  <a:cubicBezTo>
                    <a:pt x="2706268" y="83820"/>
                    <a:pt x="2732938" y="83820"/>
                    <a:pt x="2763418" y="85090"/>
                  </a:cubicBezTo>
                  <a:cubicBezTo>
                    <a:pt x="2787548" y="86360"/>
                    <a:pt x="2815488" y="86360"/>
                    <a:pt x="2844697" y="83820"/>
                  </a:cubicBezTo>
                  <a:lnTo>
                    <a:pt x="2840888" y="87630"/>
                  </a:lnTo>
                  <a:lnTo>
                    <a:pt x="2863747" y="85090"/>
                  </a:lnTo>
                  <a:cubicBezTo>
                    <a:pt x="2866288" y="85090"/>
                    <a:pt x="2868828" y="85090"/>
                    <a:pt x="2872638" y="83820"/>
                  </a:cubicBezTo>
                  <a:lnTo>
                    <a:pt x="2873908" y="90170"/>
                  </a:lnTo>
                  <a:cubicBezTo>
                    <a:pt x="2890418" y="88900"/>
                    <a:pt x="2906928" y="87630"/>
                    <a:pt x="2928518" y="88900"/>
                  </a:cubicBezTo>
                  <a:lnTo>
                    <a:pt x="2932328" y="88900"/>
                  </a:lnTo>
                  <a:lnTo>
                    <a:pt x="2942488" y="90170"/>
                  </a:lnTo>
                  <a:lnTo>
                    <a:pt x="2942488" y="109220"/>
                  </a:lnTo>
                  <a:lnTo>
                    <a:pt x="2955188" y="109220"/>
                  </a:lnTo>
                  <a:lnTo>
                    <a:pt x="2955188" y="115570"/>
                  </a:lnTo>
                  <a:cubicBezTo>
                    <a:pt x="2953918" y="129540"/>
                    <a:pt x="2952647" y="138430"/>
                    <a:pt x="2950108" y="148590"/>
                  </a:cubicBezTo>
                  <a:lnTo>
                    <a:pt x="2950108" y="151130"/>
                  </a:lnTo>
                  <a:cubicBezTo>
                    <a:pt x="2945028" y="176530"/>
                    <a:pt x="2941218" y="201930"/>
                    <a:pt x="2942488" y="271780"/>
                  </a:cubicBezTo>
                  <a:lnTo>
                    <a:pt x="2946297" y="271780"/>
                  </a:lnTo>
                  <a:cubicBezTo>
                    <a:pt x="2945028" y="293370"/>
                    <a:pt x="2943758" y="311150"/>
                    <a:pt x="2941218" y="321310"/>
                  </a:cubicBezTo>
                  <a:cubicBezTo>
                    <a:pt x="2941218" y="369570"/>
                    <a:pt x="2942488" y="372110"/>
                    <a:pt x="2948838" y="372110"/>
                  </a:cubicBezTo>
                  <a:cubicBezTo>
                    <a:pt x="2948838" y="384810"/>
                    <a:pt x="2950108" y="394970"/>
                    <a:pt x="2952647" y="407670"/>
                  </a:cubicBezTo>
                  <a:cubicBezTo>
                    <a:pt x="2953918" y="417830"/>
                    <a:pt x="2956458" y="429260"/>
                    <a:pt x="2956458" y="443230"/>
                  </a:cubicBezTo>
                  <a:lnTo>
                    <a:pt x="2951378" y="443230"/>
                  </a:lnTo>
                  <a:lnTo>
                    <a:pt x="2951378" y="449580"/>
                  </a:lnTo>
                  <a:cubicBezTo>
                    <a:pt x="2948838" y="513080"/>
                    <a:pt x="2952647" y="520700"/>
                    <a:pt x="2956458" y="528320"/>
                  </a:cubicBezTo>
                  <a:cubicBezTo>
                    <a:pt x="2957728" y="530860"/>
                    <a:pt x="2958997" y="534670"/>
                    <a:pt x="2960268" y="544830"/>
                  </a:cubicBezTo>
                  <a:lnTo>
                    <a:pt x="2951378" y="546100"/>
                  </a:lnTo>
                  <a:close/>
                  <a:moveTo>
                    <a:pt x="2955188" y="756920"/>
                  </a:moveTo>
                  <a:lnTo>
                    <a:pt x="2952647" y="751840"/>
                  </a:lnTo>
                  <a:lnTo>
                    <a:pt x="2953918" y="745490"/>
                  </a:lnTo>
                  <a:cubicBezTo>
                    <a:pt x="2955188" y="750570"/>
                    <a:pt x="2955188" y="754380"/>
                    <a:pt x="2955188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2990747" y="628650"/>
                  </a:moveTo>
                  <a:lnTo>
                    <a:pt x="2990747" y="619760"/>
                  </a:lnTo>
                  <a:cubicBezTo>
                    <a:pt x="2990747" y="623570"/>
                    <a:pt x="2992018" y="626110"/>
                    <a:pt x="2992018" y="628650"/>
                  </a:cubicBezTo>
                  <a:lnTo>
                    <a:pt x="2990747" y="628650"/>
                  </a:lnTo>
                  <a:close/>
                  <a:moveTo>
                    <a:pt x="3019958" y="859168"/>
                  </a:moveTo>
                  <a:lnTo>
                    <a:pt x="3016147" y="859168"/>
                  </a:lnTo>
                  <a:cubicBezTo>
                    <a:pt x="3017418" y="859168"/>
                    <a:pt x="3018688" y="859168"/>
                    <a:pt x="3019958" y="859168"/>
                  </a:cubicBezTo>
                  <a:close/>
                </a:path>
              </a:pathLst>
            </a:custGeom>
            <a:solidFill>
              <a:srgbClr val="5F1A1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รูปภาพ 9" descr="รูปภาพประกอบด้วย กลางแจ้ง, ท้องฟ้า, สถานที่สักการะ, อาคา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2C834D4C-2144-B74D-E20F-11288A974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1" r="15149"/>
          <a:stretch/>
        </p:blipFill>
        <p:spPr>
          <a:xfrm>
            <a:off x="-533400" y="-222070"/>
            <a:ext cx="6591300" cy="10626662"/>
          </a:xfrm>
          <a:prstGeom prst="rect">
            <a:avLst/>
          </a:prstGeom>
        </p:spPr>
      </p:pic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4DD5896E-3538-B68D-F864-156912A3BD7D}"/>
              </a:ext>
            </a:extLst>
          </p:cNvPr>
          <p:cNvSpPr/>
          <p:nvPr/>
        </p:nvSpPr>
        <p:spPr>
          <a:xfrm>
            <a:off x="-1295400" y="-1982832"/>
            <a:ext cx="9448800" cy="3387261"/>
          </a:xfrm>
          <a:prstGeom prst="roundRect">
            <a:avLst>
              <a:gd name="adj" fmla="val 19122"/>
            </a:avLst>
          </a:prstGeom>
          <a:solidFill>
            <a:srgbClr val="5F1A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4027A845-085C-0E21-C430-89359A9E778E}"/>
              </a:ext>
            </a:extLst>
          </p:cNvPr>
          <p:cNvGrpSpPr/>
          <p:nvPr/>
        </p:nvGrpSpPr>
        <p:grpSpPr>
          <a:xfrm rot="10284092">
            <a:off x="4999463" y="224617"/>
            <a:ext cx="2750777" cy="2532446"/>
            <a:chOff x="670701" y="763487"/>
            <a:chExt cx="4111524" cy="38118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3CB1DE6-95F7-C7F9-F55F-D6653176D15D}"/>
                </a:ext>
              </a:extLst>
            </p:cNvPr>
            <p:cNvSpPr/>
            <p:nvPr/>
          </p:nvSpPr>
          <p:spPr>
            <a:xfrm rot="17963045">
              <a:off x="820514" y="613674"/>
              <a:ext cx="3811898" cy="4111524"/>
            </a:xfrm>
            <a:custGeom>
              <a:avLst/>
              <a:gdLst/>
              <a:ahLst/>
              <a:cxnLst/>
              <a:rect l="l" t="t" r="r" b="b"/>
              <a:pathLst>
                <a:path w="3811898" h="4111524">
                  <a:moveTo>
                    <a:pt x="0" y="0"/>
                  </a:moveTo>
                  <a:lnTo>
                    <a:pt x="3811899" y="0"/>
                  </a:lnTo>
                  <a:lnTo>
                    <a:pt x="3811899" y="4111523"/>
                  </a:lnTo>
                  <a:lnTo>
                    <a:pt x="0" y="4111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E74539B-C8CB-AF16-0734-31DE9D67F458}"/>
                </a:ext>
              </a:extLst>
            </p:cNvPr>
            <p:cNvSpPr/>
            <p:nvPr/>
          </p:nvSpPr>
          <p:spPr>
            <a:xfrm>
              <a:off x="1059563" y="1235178"/>
              <a:ext cx="2994553" cy="2915013"/>
            </a:xfrm>
            <a:custGeom>
              <a:avLst/>
              <a:gdLst/>
              <a:ahLst/>
              <a:cxnLst/>
              <a:rect l="l" t="t" r="r" b="b"/>
              <a:pathLst>
                <a:path w="2791544" h="2802052">
                  <a:moveTo>
                    <a:pt x="0" y="0"/>
                  </a:moveTo>
                  <a:lnTo>
                    <a:pt x="2791544" y="0"/>
                  </a:lnTo>
                  <a:lnTo>
                    <a:pt x="2791544" y="2802051"/>
                  </a:lnTo>
                  <a:lnTo>
                    <a:pt x="0" y="2802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6A1657B6-D4ED-8362-D7ED-30F4901EC277}"/>
              </a:ext>
            </a:extLst>
          </p:cNvPr>
          <p:cNvSpPr txBox="1"/>
          <p:nvPr/>
        </p:nvSpPr>
        <p:spPr>
          <a:xfrm>
            <a:off x="3571167" y="947253"/>
            <a:ext cx="5791200" cy="1209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69"/>
              </a:lnSpc>
            </a:pPr>
            <a:r>
              <a:rPr lang="th-TH" sz="11500" b="1" dirty="0">
                <a:solidFill>
                  <a:schemeClr val="bg1"/>
                </a:solidFill>
                <a:latin typeface="UPCxB" panose="020B0604020202020204" charset="-34"/>
                <a:ea typeface="Sarabun Italics"/>
                <a:cs typeface="UPCxB" panose="020B0604020202020204" charset="-34"/>
                <a:sym typeface="Sarabun Italics"/>
              </a:rPr>
              <a:t>สรุป</a:t>
            </a:r>
            <a:endParaRPr lang="en-US" sz="8800" b="1" dirty="0">
              <a:solidFill>
                <a:schemeClr val="bg1"/>
              </a:solidFill>
              <a:latin typeface="UPCxB" panose="020B0604020202020204" charset="-34"/>
              <a:ea typeface="Sarabun Italics"/>
              <a:cs typeface="UPCxB" panose="020B0604020202020204" charset="-34"/>
              <a:sym typeface="Sarabun Italics"/>
            </a:endParaRPr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:a16="http://schemas.microsoft.com/office/drawing/2014/main" id="{C92BFE82-70C5-77CD-0DFC-981A7F9E998E}"/>
              </a:ext>
            </a:extLst>
          </p:cNvPr>
          <p:cNvSpPr/>
          <p:nvPr/>
        </p:nvSpPr>
        <p:spPr>
          <a:xfrm>
            <a:off x="6819900" y="3009900"/>
            <a:ext cx="10934700" cy="4953000"/>
          </a:xfrm>
          <a:prstGeom prst="roundRect">
            <a:avLst>
              <a:gd name="adj" fmla="val 8649"/>
            </a:avLst>
          </a:prstGeom>
          <a:solidFill>
            <a:schemeClr val="bg2"/>
          </a:solidFill>
          <a:ln w="38100">
            <a:solidFill>
              <a:srgbClr val="5F1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ตัวเชื่อมต่อ: หักมุม 34">
            <a:extLst>
              <a:ext uri="{FF2B5EF4-FFF2-40B4-BE49-F238E27FC236}">
                <a16:creationId xmlns:a16="http://schemas.microsoft.com/office/drawing/2014/main" id="{5EA19597-F923-68BE-E874-4C6794CB3E8A}"/>
              </a:ext>
            </a:extLst>
          </p:cNvPr>
          <p:cNvCxnSpPr>
            <a:cxnSpLocks/>
            <a:stCxn id="44" idx="2"/>
            <a:endCxn id="37" idx="6"/>
          </p:cNvCxnSpPr>
          <p:nvPr/>
        </p:nvCxnSpPr>
        <p:spPr>
          <a:xfrm rot="10800000" flipV="1">
            <a:off x="5545440" y="4343393"/>
            <a:ext cx="1190457" cy="577368"/>
          </a:xfrm>
          <a:prstGeom prst="bentConnector3">
            <a:avLst>
              <a:gd name="adj1" fmla="val 50000"/>
            </a:avLst>
          </a:prstGeom>
          <a:ln w="38100">
            <a:solidFill>
              <a:srgbClr val="5F1A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วงรี 36">
            <a:extLst>
              <a:ext uri="{FF2B5EF4-FFF2-40B4-BE49-F238E27FC236}">
                <a16:creationId xmlns:a16="http://schemas.microsoft.com/office/drawing/2014/main" id="{D7F625E2-05A7-93C4-EAAB-21D3A72D0E5C}"/>
              </a:ext>
            </a:extLst>
          </p:cNvPr>
          <p:cNvSpPr/>
          <p:nvPr/>
        </p:nvSpPr>
        <p:spPr>
          <a:xfrm>
            <a:off x="5381318" y="4838700"/>
            <a:ext cx="164121" cy="164121"/>
          </a:xfrm>
          <a:prstGeom prst="ellipse">
            <a:avLst/>
          </a:prstGeom>
          <a:solidFill>
            <a:srgbClr val="5F1A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วงรี 43">
            <a:extLst>
              <a:ext uri="{FF2B5EF4-FFF2-40B4-BE49-F238E27FC236}">
                <a16:creationId xmlns:a16="http://schemas.microsoft.com/office/drawing/2014/main" id="{281970F9-0338-90F2-582B-48AD2A0E2AF6}"/>
              </a:ext>
            </a:extLst>
          </p:cNvPr>
          <p:cNvSpPr/>
          <p:nvPr/>
        </p:nvSpPr>
        <p:spPr>
          <a:xfrm>
            <a:off x="6735896" y="4261332"/>
            <a:ext cx="164121" cy="164121"/>
          </a:xfrm>
          <a:prstGeom prst="ellipse">
            <a:avLst/>
          </a:prstGeom>
          <a:solidFill>
            <a:srgbClr val="5F1A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3BA8F5C7-F617-F3BA-9344-42A69C4F200E}"/>
              </a:ext>
            </a:extLst>
          </p:cNvPr>
          <p:cNvSpPr txBox="1"/>
          <p:nvPr/>
        </p:nvSpPr>
        <p:spPr>
          <a:xfrm>
            <a:off x="6984020" y="3417767"/>
            <a:ext cx="1049488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UPCxB" panose="020B0604020202020204" charset="-34"/>
                <a:cs typeface="UPCxB" panose="020B0604020202020204" charset="-34"/>
              </a:rPr>
              <a:t>การสถาปนาอาณาจักรธนบุรี</a:t>
            </a:r>
          </a:p>
          <a:p>
            <a:endParaRPr lang="th-TH" sz="3600" dirty="0">
              <a:latin typeface="UPCxB" panose="020B0604020202020204" charset="-34"/>
              <a:cs typeface="UPCxB" panose="020B0604020202020204" charset="-34"/>
            </a:endParaRPr>
          </a:p>
          <a:p>
            <a:pPr algn="thaiDist"/>
            <a:r>
              <a:rPr lang="th-TH" sz="3600" dirty="0">
                <a:latin typeface="UPCxB" panose="020B0604020202020204" charset="-34"/>
                <a:cs typeface="UPCxB" panose="020B0604020202020204" charset="-34"/>
              </a:rPr>
              <a:t>สมเด็จพระเจ้าตากสินมหาราชหรือสมเด็จพระเจ้ากรุงธนบุรี ได้ทรงสถาปนากรุงธนบุรีขึ้น เป็นราชธานีใหม่ของไทยใน พ.ศ. ๒๓๑๐ เนื่องจากราชธานีกรุงศรีอยุธยาเสียหายอย่างมากจาก สงครามเสียกรุงศรีอยุธยาครั้งที่ ๒ และทรงพิจารณาเห็นว่า กรุงธนบุรีมีความเหมาะสมทั้งทางด้าน ยุทธศาสตร์และการพัฒนาเศรษฐกิจเช่นเดียวกับกรุงศรีอยุธยา ทั้งเหมาะสมกับจำนวนไพร่พลของ พระองค์ในขณะนั้น</a:t>
            </a:r>
          </a:p>
        </p:txBody>
      </p:sp>
      <p:pic>
        <p:nvPicPr>
          <p:cNvPr id="3" name="Google Shape;85;p13">
            <a:extLst>
              <a:ext uri="{FF2B5EF4-FFF2-40B4-BE49-F238E27FC236}">
                <a16:creationId xmlns:a16="http://schemas.microsoft.com/office/drawing/2014/main" id="{9C72992F-182A-52C2-9387-780615C8995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387450" y="680574"/>
            <a:ext cx="579540" cy="63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PMKM">
            <a:extLst>
              <a:ext uri="{FF2B5EF4-FFF2-40B4-BE49-F238E27FC236}">
                <a16:creationId xmlns:a16="http://schemas.microsoft.com/office/drawing/2014/main" id="{7BD308DF-07DB-B843-19A0-7EEDABF5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291" y="723614"/>
            <a:ext cx="1521902" cy="5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98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1AF31856-9FBE-F0DB-6056-C77E0F7E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4" y="362199"/>
            <a:ext cx="18323324" cy="12215549"/>
          </a:xfrm>
          <a:prstGeom prst="rect">
            <a:avLst/>
          </a:prstGeom>
        </p:spPr>
      </p:pic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01AA3855-F0A8-BDE2-4C36-6325BAFC054C}"/>
              </a:ext>
            </a:extLst>
          </p:cNvPr>
          <p:cNvSpPr/>
          <p:nvPr/>
        </p:nvSpPr>
        <p:spPr>
          <a:xfrm>
            <a:off x="803067" y="535906"/>
            <a:ext cx="13293934" cy="339626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ในพระราชพงศาวดารกรุงธนบุรีฉบับพันจันทนุมาศ (เจิม) มีข้อความว่า“แล้วจึงตรัสสั่งโยธาหาญทั้งปวงให้หุงอาหารรับพระราชทานแล้ว เหลือนั้นสั่งให้เทเสียต่อยหม้อข้าวหม้อแกงให้จงสิ้น ในเพลากลางคืนวันนี้ตีเอาเมืองจันทบ</a:t>
            </a:r>
            <a:r>
              <a:rPr lang="th-TH" sz="4000" dirty="0" err="1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ูร</a:t>
            </a:r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ให้ได้ ให้หาข้าวกินเช้าเอาในเมือง ถ้ามิได้ให้ตายเสียด้วยกันเถิด” สะท้อนให้เห็นถึงบุคลิกลักษณะของพระเจ้าตากสินมหาราชในข้อใดมากที่สุด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932D18AE-8EF4-8F26-1AFE-552B0AB79835}"/>
              </a:ext>
            </a:extLst>
          </p:cNvPr>
          <p:cNvSpPr/>
          <p:nvPr/>
        </p:nvSpPr>
        <p:spPr>
          <a:xfrm>
            <a:off x="811271" y="4100027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ทรงมีจิตวิทยาสูงในการสร้างขวัญและกำลังใจให้กับเหล่าทหาร</a:t>
            </a:r>
          </a:p>
        </p:txBody>
      </p:sp>
      <p:sp>
        <p:nvSpPr>
          <p:cNvPr id="25" name="Rectangle: Rounded Corners 14">
            <a:extLst>
              <a:ext uri="{FF2B5EF4-FFF2-40B4-BE49-F238E27FC236}">
                <a16:creationId xmlns:a16="http://schemas.microsoft.com/office/drawing/2014/main" id="{7D2CBD92-F986-41AE-819E-D5FA39299682}"/>
              </a:ext>
            </a:extLst>
          </p:cNvPr>
          <p:cNvSpPr/>
          <p:nvPr/>
        </p:nvSpPr>
        <p:spPr>
          <a:xfrm>
            <a:off x="811271" y="5548434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๒. ทรงมีบุคลิกที่ดุดัน โดดเดี่ยว</a:t>
            </a:r>
          </a:p>
        </p:txBody>
      </p:sp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229B80F5-7D4E-841F-73CE-5F2A97C668BA}"/>
              </a:ext>
            </a:extLst>
          </p:cNvPr>
          <p:cNvSpPr/>
          <p:nvPr/>
        </p:nvSpPr>
        <p:spPr>
          <a:xfrm>
            <a:off x="803067" y="8512974"/>
            <a:ext cx="14605742" cy="13497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๔. ทรงรักชาติยิ่งกว่าพระชนม์ชีพ</a:t>
            </a:r>
          </a:p>
        </p:txBody>
      </p:sp>
      <p:sp>
        <p:nvSpPr>
          <p:cNvPr id="36" name="Rectangle: Rounded Corners 16">
            <a:extLst>
              <a:ext uri="{FF2B5EF4-FFF2-40B4-BE49-F238E27FC236}">
                <a16:creationId xmlns:a16="http://schemas.microsoft.com/office/drawing/2014/main" id="{7A501925-1175-E9E2-C5C5-6755F61137BB}"/>
              </a:ext>
            </a:extLst>
          </p:cNvPr>
          <p:cNvSpPr/>
          <p:nvPr/>
        </p:nvSpPr>
        <p:spPr>
          <a:xfrm>
            <a:off x="811272" y="7003869"/>
            <a:ext cx="14589333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๓. ทรงเป็นผู้นำที่มีความอดทน</a:t>
            </a:r>
          </a:p>
        </p:txBody>
      </p:sp>
      <p:pic>
        <p:nvPicPr>
          <p:cNvPr id="37" name="y2meta.com-30 second timer _ จับเวลา  30 วินาที-(1080p)">
            <a:hlinkClick r:id="" action="ppaction://media"/>
            <a:extLst>
              <a:ext uri="{FF2B5EF4-FFF2-40B4-BE49-F238E27FC236}">
                <a16:creationId xmlns:a16="http://schemas.microsoft.com/office/drawing/2014/main" id="{06E1881E-F4BE-B0B3-4573-69E50C6B6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2683" y="575468"/>
            <a:ext cx="2164135" cy="1217326"/>
          </a:xfrm>
          <a:prstGeom prst="rect">
            <a:avLst/>
          </a:prstGeom>
          <a:solidFill>
            <a:srgbClr val="7B0118"/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22C12902-4413-E5F0-3745-29B8738F1C6F}"/>
              </a:ext>
            </a:extLst>
          </p:cNvPr>
          <p:cNvSpPr/>
          <p:nvPr/>
        </p:nvSpPr>
        <p:spPr>
          <a:xfrm>
            <a:off x="16535400" y="9219639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CS PraJad" panose="02000503000000000000" pitchFamily="50" charset="-34"/>
                <a:ea typeface="CS PraJad" panose="02000503000000000000" pitchFamily="50" charset="-34"/>
                <a:cs typeface="CS PraJad" panose="02000503000000000000" pitchFamily="50" charset="-34"/>
              </a:rPr>
              <a:t>ต่อไป</a:t>
            </a:r>
          </a:p>
        </p:txBody>
      </p:sp>
      <p:sp>
        <p:nvSpPr>
          <p:cNvPr id="39" name="black">
            <a:extLst>
              <a:ext uri="{FF2B5EF4-FFF2-40B4-BE49-F238E27FC236}">
                <a16:creationId xmlns:a16="http://schemas.microsoft.com/office/drawing/2014/main" id="{799C3A8D-6A71-C193-017E-66CE6D11C11A}"/>
              </a:ext>
            </a:extLst>
          </p:cNvPr>
          <p:cNvSpPr>
            <a:spLocks/>
          </p:cNvSpPr>
          <p:nvPr/>
        </p:nvSpPr>
        <p:spPr>
          <a:xfrm>
            <a:off x="-22190" y="-24964"/>
            <a:ext cx="18332380" cy="10311964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0" name="Rectangle: Rounded Corners 2">
            <a:extLst>
              <a:ext uri="{FF2B5EF4-FFF2-40B4-BE49-F238E27FC236}">
                <a16:creationId xmlns:a16="http://schemas.microsoft.com/office/drawing/2014/main" id="{FC05DF64-680E-F7C7-31F5-7EDDDF7D0368}"/>
              </a:ext>
            </a:extLst>
          </p:cNvPr>
          <p:cNvSpPr/>
          <p:nvPr/>
        </p:nvSpPr>
        <p:spPr>
          <a:xfrm>
            <a:off x="803066" y="4088591"/>
            <a:ext cx="14589333" cy="1348273"/>
          </a:xfrm>
          <a:prstGeom prst="roundRect">
            <a:avLst/>
          </a:prstGeom>
          <a:solidFill>
            <a:srgbClr val="0B99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ทรงมีจิตวิทยาสูงในการสร้างขวัญและกำลังใจให้กับเหล่าทหาร</a:t>
            </a: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29C5ECEB-46B5-8054-41A9-D532267487E1}"/>
              </a:ext>
            </a:extLst>
          </p:cNvPr>
          <p:cNvSpPr/>
          <p:nvPr/>
        </p:nvSpPr>
        <p:spPr>
          <a:xfrm>
            <a:off x="14572684" y="603289"/>
            <a:ext cx="2164134" cy="1133657"/>
          </a:xfrm>
          <a:prstGeom prst="roundRect">
            <a:avLst/>
          </a:prstGeom>
          <a:solidFill>
            <a:srgbClr val="7B011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หมดเวลา</a:t>
            </a:r>
          </a:p>
        </p:txBody>
      </p:sp>
      <p:sp>
        <p:nvSpPr>
          <p:cNvPr id="42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88525C92-04AE-A985-B5F8-733D08121EB8}"/>
              </a:ext>
            </a:extLst>
          </p:cNvPr>
          <p:cNvSpPr/>
          <p:nvPr/>
        </p:nvSpPr>
        <p:spPr>
          <a:xfrm>
            <a:off x="16525663" y="9240181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  <a:hlinkClick r:id="rId7" action="ppaction://hlinksldjump"/>
              </a:rPr>
              <a:t>ต่อไป</a:t>
            </a:r>
            <a:endParaRPr lang="th-TH" sz="3200" b="1" dirty="0">
              <a:latin typeface="Sarabun" panose="00000500000000000000" pitchFamily="2" charset="-34"/>
              <a:ea typeface="CS PraJad" panose="02000503000000000000" pitchFamily="50" charset="-34"/>
              <a:cs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4290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1" grpId="0" animBg="1"/>
      <p:bldP spid="31" grpId="1" animBg="1"/>
      <p:bldP spid="31" grpId="2" animBg="1"/>
      <p:bldP spid="36" grpId="0" animBg="1"/>
      <p:bldP spid="36" grpId="1" animBg="1"/>
      <p:bldP spid="36" grpId="2" animBg="1"/>
      <p:bldP spid="38" grpId="0" animBg="1"/>
      <p:bldP spid="39" grpId="0" animBg="1"/>
      <p:bldP spid="40" grpId="0" animBg="1"/>
      <p:bldP spid="40" grpId="1" animBg="1"/>
      <p:bldP spid="40" grpId="2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4531-980E-60F3-C767-508E7C61B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F49C2490-76AD-68BE-417B-9B83BB8AEC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4" y="252533"/>
            <a:ext cx="18323324" cy="12215549"/>
          </a:xfrm>
          <a:prstGeom prst="rect">
            <a:avLst/>
          </a:prstGeom>
        </p:spPr>
      </p:pic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397821B3-3678-7BF8-BEA4-DF34CBC3ACFC}"/>
              </a:ext>
            </a:extLst>
          </p:cNvPr>
          <p:cNvSpPr/>
          <p:nvPr/>
        </p:nvSpPr>
        <p:spPr>
          <a:xfrm>
            <a:off x="803066" y="535906"/>
            <a:ext cx="13569951" cy="14710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๒. ข้อใดกล่าวถูกต้องเกี่ยวกับบทบาทหน้าที่ของกรมท่าในสมัยอยุธยา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C606FFED-581C-3EB6-1AFE-B0F700217DB3}"/>
              </a:ext>
            </a:extLst>
          </p:cNvPr>
          <p:cNvSpPr/>
          <p:nvPr/>
        </p:nvSpPr>
        <p:spPr>
          <a:xfrm>
            <a:off x="811271" y="2205619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เพราะกรุงศรีอยุธยาอยู่ในสภาพเสียหายย่อยยับเกินกว่าจะบูรณะได้</a:t>
            </a:r>
          </a:p>
        </p:txBody>
      </p:sp>
      <p:sp>
        <p:nvSpPr>
          <p:cNvPr id="25" name="Rectangle: Rounded Corners 14">
            <a:extLst>
              <a:ext uri="{FF2B5EF4-FFF2-40B4-BE49-F238E27FC236}">
                <a16:creationId xmlns:a16="http://schemas.microsoft.com/office/drawing/2014/main" id="{1D6C2580-258C-5078-401B-5981A230CFEE}"/>
              </a:ext>
            </a:extLst>
          </p:cNvPr>
          <p:cNvSpPr/>
          <p:nvPr/>
        </p:nvSpPr>
        <p:spPr>
          <a:xfrm>
            <a:off x="811271" y="4047761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๒. เพราะยังไม่สามารถขับไล่พม่าที่กรุงศรีอยุธยาได้</a:t>
            </a:r>
          </a:p>
        </p:txBody>
      </p:sp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45CF43A1-78BC-DB39-919C-3D0AEF24CD29}"/>
              </a:ext>
            </a:extLst>
          </p:cNvPr>
          <p:cNvSpPr/>
          <p:nvPr/>
        </p:nvSpPr>
        <p:spPr>
          <a:xfrm>
            <a:off x="803067" y="5889903"/>
            <a:ext cx="14605742" cy="13497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๓. เพราะอยุธยาในเวลานั้นอยู่ในฤดู</a:t>
            </a:r>
            <a:r>
              <a:rPr lang="th-TH" sz="3200" dirty="0" err="1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นํ้า</a:t>
            </a:r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หลาก</a:t>
            </a:r>
          </a:p>
        </p:txBody>
      </p:sp>
      <p:sp>
        <p:nvSpPr>
          <p:cNvPr id="36" name="Rectangle: Rounded Corners 16">
            <a:extLst>
              <a:ext uri="{FF2B5EF4-FFF2-40B4-BE49-F238E27FC236}">
                <a16:creationId xmlns:a16="http://schemas.microsoft.com/office/drawing/2014/main" id="{3B3CD084-7821-4367-D80D-F022CABB438C}"/>
              </a:ext>
            </a:extLst>
          </p:cNvPr>
          <p:cNvSpPr/>
          <p:nvPr/>
        </p:nvSpPr>
        <p:spPr>
          <a:xfrm>
            <a:off x="811272" y="7733561"/>
            <a:ext cx="14589333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๔. เพราะเป็นเมืองที่พ่ายแพ้สงครามมาแล้ว การนำมาเป็นเมืองหลวงใหม่จะกระทบต่อขวัญและ </a:t>
            </a:r>
          </a:p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  กำลังใจของราษฎร</a:t>
            </a:r>
            <a:endParaRPr lang="th-TH" sz="2800" dirty="0">
              <a:solidFill>
                <a:schemeClr val="tx1"/>
              </a:solidFill>
              <a:latin typeface="UPCxB" panose="02000000000000000000" pitchFamily="2" charset="-34"/>
              <a:ea typeface="CS PraJad" panose="02000503000000000000" pitchFamily="50" charset="-34"/>
              <a:cs typeface="UPCxB" panose="02000000000000000000" pitchFamily="2" charset="-34"/>
            </a:endParaRPr>
          </a:p>
        </p:txBody>
      </p:sp>
      <p:pic>
        <p:nvPicPr>
          <p:cNvPr id="37" name="y2meta.com-30 second timer _ จับเวลา  30 วินาที-(1080p)">
            <a:hlinkClick r:id="" action="ppaction://media"/>
            <a:extLst>
              <a:ext uri="{FF2B5EF4-FFF2-40B4-BE49-F238E27FC236}">
                <a16:creationId xmlns:a16="http://schemas.microsoft.com/office/drawing/2014/main" id="{B35646CC-C10C-20EB-551D-D09556DF0F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2683" y="575468"/>
            <a:ext cx="2164135" cy="1217326"/>
          </a:xfrm>
          <a:prstGeom prst="rect">
            <a:avLst/>
          </a:prstGeom>
          <a:solidFill>
            <a:srgbClr val="7B0118"/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793C20A3-F694-BAA8-D14C-A56E09516A4B}"/>
              </a:ext>
            </a:extLst>
          </p:cNvPr>
          <p:cNvSpPr/>
          <p:nvPr/>
        </p:nvSpPr>
        <p:spPr>
          <a:xfrm>
            <a:off x="16535400" y="9219639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CS PraJad" panose="02000503000000000000" pitchFamily="50" charset="-34"/>
                <a:ea typeface="CS PraJad" panose="02000503000000000000" pitchFamily="50" charset="-34"/>
                <a:cs typeface="CS PraJad" panose="02000503000000000000" pitchFamily="50" charset="-34"/>
              </a:rPr>
              <a:t>ต่อไป</a:t>
            </a:r>
          </a:p>
        </p:txBody>
      </p:sp>
      <p:sp>
        <p:nvSpPr>
          <p:cNvPr id="39" name="black">
            <a:extLst>
              <a:ext uri="{FF2B5EF4-FFF2-40B4-BE49-F238E27FC236}">
                <a16:creationId xmlns:a16="http://schemas.microsoft.com/office/drawing/2014/main" id="{E522B896-1B98-DEF8-C3C6-50D2C038C6D2}"/>
              </a:ext>
            </a:extLst>
          </p:cNvPr>
          <p:cNvSpPr>
            <a:spLocks/>
          </p:cNvSpPr>
          <p:nvPr/>
        </p:nvSpPr>
        <p:spPr>
          <a:xfrm>
            <a:off x="0" y="0"/>
            <a:ext cx="18332380" cy="10311964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0" name="Rectangle: Rounded Corners 2">
            <a:extLst>
              <a:ext uri="{FF2B5EF4-FFF2-40B4-BE49-F238E27FC236}">
                <a16:creationId xmlns:a16="http://schemas.microsoft.com/office/drawing/2014/main" id="{A728D959-F2CF-EB92-8964-9A511C63BB78}"/>
              </a:ext>
            </a:extLst>
          </p:cNvPr>
          <p:cNvSpPr/>
          <p:nvPr/>
        </p:nvSpPr>
        <p:spPr>
          <a:xfrm>
            <a:off x="803066" y="2217110"/>
            <a:ext cx="14589333" cy="1348273"/>
          </a:xfrm>
          <a:prstGeom prst="roundRect">
            <a:avLst/>
          </a:prstGeom>
          <a:solidFill>
            <a:srgbClr val="0B99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เพราะกรุงศรีอยุธยาอยู่ในสภาพเสียหายย่อยยับเกินกว่าจะบูรณะได้</a:t>
            </a: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7A168342-1D8C-75E4-CFB4-BBC91CE422EE}"/>
              </a:ext>
            </a:extLst>
          </p:cNvPr>
          <p:cNvSpPr/>
          <p:nvPr/>
        </p:nvSpPr>
        <p:spPr>
          <a:xfrm>
            <a:off x="14572684" y="603289"/>
            <a:ext cx="2164134" cy="1133657"/>
          </a:xfrm>
          <a:prstGeom prst="roundRect">
            <a:avLst/>
          </a:prstGeom>
          <a:solidFill>
            <a:srgbClr val="7B011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หมดเวลา</a:t>
            </a:r>
          </a:p>
        </p:txBody>
      </p:sp>
      <p:sp>
        <p:nvSpPr>
          <p:cNvPr id="42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8AEE3B9C-0FDD-6F92-D54F-1FE32A33E7E2}"/>
              </a:ext>
            </a:extLst>
          </p:cNvPr>
          <p:cNvSpPr/>
          <p:nvPr/>
        </p:nvSpPr>
        <p:spPr>
          <a:xfrm>
            <a:off x="16530403" y="9219639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ต่อไป</a:t>
            </a:r>
          </a:p>
        </p:txBody>
      </p:sp>
    </p:spTree>
    <p:extLst>
      <p:ext uri="{BB962C8B-B14F-4D97-AF65-F5344CB8AC3E}">
        <p14:creationId xmlns:p14="http://schemas.microsoft.com/office/powerpoint/2010/main" val="117409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1" grpId="0" animBg="1"/>
      <p:bldP spid="31" grpId="1" animBg="1"/>
      <p:bldP spid="31" grpId="2" animBg="1"/>
      <p:bldP spid="36" grpId="0" animBg="1"/>
      <p:bldP spid="36" grpId="1" animBg="1"/>
      <p:bldP spid="36" grpId="2" animBg="1"/>
      <p:bldP spid="38" grpId="0" animBg="1"/>
      <p:bldP spid="39" grpId="0" animBg="1"/>
      <p:bldP spid="40" grpId="0" animBg="1"/>
      <p:bldP spid="40" grpId="1" animBg="1"/>
      <p:bldP spid="40" grpId="2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1AF31856-9FBE-F0DB-6056-C77E0F7E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4" y="194956"/>
            <a:ext cx="18323324" cy="12215549"/>
          </a:xfrm>
          <a:prstGeom prst="rect">
            <a:avLst/>
          </a:prstGeom>
        </p:spPr>
      </p:pic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01AA3855-F0A8-BDE2-4C36-6325BAFC054C}"/>
              </a:ext>
            </a:extLst>
          </p:cNvPr>
          <p:cNvSpPr/>
          <p:nvPr/>
        </p:nvSpPr>
        <p:spPr>
          <a:xfrm>
            <a:off x="803066" y="535906"/>
            <a:ext cx="13569951" cy="14710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๓. ข้อใดกล่าวไม่ถูกต้อง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932D18AE-8EF4-8F26-1AFE-552B0AB79835}"/>
              </a:ext>
            </a:extLst>
          </p:cNvPr>
          <p:cNvSpPr/>
          <p:nvPr/>
        </p:nvSpPr>
        <p:spPr>
          <a:xfrm>
            <a:off x="811271" y="2205619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พระเจ้าตากสินมีพระบิดาเป็นชาวจีน</a:t>
            </a:r>
          </a:p>
        </p:txBody>
      </p:sp>
      <p:sp>
        <p:nvSpPr>
          <p:cNvPr id="25" name="Rectangle: Rounded Corners 14">
            <a:extLst>
              <a:ext uri="{FF2B5EF4-FFF2-40B4-BE49-F238E27FC236}">
                <a16:creationId xmlns:a16="http://schemas.microsoft.com/office/drawing/2014/main" id="{7D2CBD92-F986-41AE-819E-D5FA39299682}"/>
              </a:ext>
            </a:extLst>
          </p:cNvPr>
          <p:cNvSpPr/>
          <p:nvPr/>
        </p:nvSpPr>
        <p:spPr>
          <a:xfrm>
            <a:off x="803066" y="4048292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๒. พระเจ้าตากสินเกิดในสมัยอยุธยา</a:t>
            </a:r>
          </a:p>
        </p:txBody>
      </p:sp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229B80F5-7D4E-841F-73CE-5F2A97C668BA}"/>
              </a:ext>
            </a:extLst>
          </p:cNvPr>
          <p:cNvSpPr/>
          <p:nvPr/>
        </p:nvSpPr>
        <p:spPr>
          <a:xfrm>
            <a:off x="803066" y="5946586"/>
            <a:ext cx="14605742" cy="13497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๓. ตำแหน่งสุดท้ายก่อนได้สถาปนาเป็นกษัตริย์คือตำแหน่งพระยาตาก เจ้าเมืองตาก</a:t>
            </a:r>
          </a:p>
        </p:txBody>
      </p:sp>
      <p:sp>
        <p:nvSpPr>
          <p:cNvPr id="36" name="Rectangle: Rounded Corners 16">
            <a:extLst>
              <a:ext uri="{FF2B5EF4-FFF2-40B4-BE49-F238E27FC236}">
                <a16:creationId xmlns:a16="http://schemas.microsoft.com/office/drawing/2014/main" id="{7A501925-1175-E9E2-C5C5-6755F61137BB}"/>
              </a:ext>
            </a:extLst>
          </p:cNvPr>
          <p:cNvSpPr/>
          <p:nvPr/>
        </p:nvSpPr>
        <p:spPr>
          <a:xfrm>
            <a:off x="811272" y="7733561"/>
            <a:ext cx="14589333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๔. พระเจ้าตากสินกอบกู้บ้านเมืองสำเร็จภายในระยะเวลาเพียง ๗ เดือน</a:t>
            </a:r>
            <a:endParaRPr lang="th-TH" sz="2800" dirty="0">
              <a:solidFill>
                <a:schemeClr val="tx1"/>
              </a:solidFill>
              <a:latin typeface="UPCxB" panose="02000000000000000000" pitchFamily="2" charset="-34"/>
              <a:ea typeface="CS PraJad" panose="02000503000000000000" pitchFamily="50" charset="-34"/>
              <a:cs typeface="UPCxB" panose="02000000000000000000" pitchFamily="2" charset="-34"/>
            </a:endParaRPr>
          </a:p>
        </p:txBody>
      </p:sp>
      <p:pic>
        <p:nvPicPr>
          <p:cNvPr id="37" name="y2meta.com-30 second timer _ จับเวลา  30 วินาที-(1080p)">
            <a:hlinkClick r:id="" action="ppaction://media"/>
            <a:extLst>
              <a:ext uri="{FF2B5EF4-FFF2-40B4-BE49-F238E27FC236}">
                <a16:creationId xmlns:a16="http://schemas.microsoft.com/office/drawing/2014/main" id="{06E1881E-F4BE-B0B3-4573-69E50C6B6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2683" y="575468"/>
            <a:ext cx="2164135" cy="1217326"/>
          </a:xfrm>
          <a:prstGeom prst="rect">
            <a:avLst/>
          </a:prstGeom>
          <a:solidFill>
            <a:srgbClr val="7B0118"/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22C12902-4413-E5F0-3745-29B8738F1C6F}"/>
              </a:ext>
            </a:extLst>
          </p:cNvPr>
          <p:cNvSpPr/>
          <p:nvPr/>
        </p:nvSpPr>
        <p:spPr>
          <a:xfrm>
            <a:off x="16535400" y="9219639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CS PraJad" panose="02000503000000000000" pitchFamily="50" charset="-34"/>
                <a:ea typeface="CS PraJad" panose="02000503000000000000" pitchFamily="50" charset="-34"/>
                <a:cs typeface="CS PraJad" panose="02000503000000000000" pitchFamily="50" charset="-34"/>
              </a:rPr>
              <a:t>ต่อไป</a:t>
            </a:r>
          </a:p>
        </p:txBody>
      </p:sp>
      <p:sp>
        <p:nvSpPr>
          <p:cNvPr id="39" name="black">
            <a:extLst>
              <a:ext uri="{FF2B5EF4-FFF2-40B4-BE49-F238E27FC236}">
                <a16:creationId xmlns:a16="http://schemas.microsoft.com/office/drawing/2014/main" id="{799C3A8D-6A71-C193-017E-66CE6D11C11A}"/>
              </a:ext>
            </a:extLst>
          </p:cNvPr>
          <p:cNvSpPr>
            <a:spLocks/>
          </p:cNvSpPr>
          <p:nvPr/>
        </p:nvSpPr>
        <p:spPr>
          <a:xfrm>
            <a:off x="0" y="2126"/>
            <a:ext cx="18332380" cy="10311964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0" name="Rectangle: Rounded Corners 2">
            <a:extLst>
              <a:ext uri="{FF2B5EF4-FFF2-40B4-BE49-F238E27FC236}">
                <a16:creationId xmlns:a16="http://schemas.microsoft.com/office/drawing/2014/main" id="{FC05DF64-680E-F7C7-31F5-7EDDDF7D0368}"/>
              </a:ext>
            </a:extLst>
          </p:cNvPr>
          <p:cNvSpPr/>
          <p:nvPr/>
        </p:nvSpPr>
        <p:spPr>
          <a:xfrm>
            <a:off x="811271" y="5957732"/>
            <a:ext cx="14589333" cy="1348273"/>
          </a:xfrm>
          <a:prstGeom prst="roundRect">
            <a:avLst/>
          </a:prstGeom>
          <a:solidFill>
            <a:srgbClr val="0B99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๓. ตำแหน่งสุดท้ายก่อนได้สถาปนาเป็นกษัตริย์คือตำแหน่งพระยาตาก เจ้าเมืองตาก</a:t>
            </a: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29C5ECEB-46B5-8054-41A9-D532267487E1}"/>
              </a:ext>
            </a:extLst>
          </p:cNvPr>
          <p:cNvSpPr/>
          <p:nvPr/>
        </p:nvSpPr>
        <p:spPr>
          <a:xfrm>
            <a:off x="14572684" y="603289"/>
            <a:ext cx="2164134" cy="1133657"/>
          </a:xfrm>
          <a:prstGeom prst="roundRect">
            <a:avLst/>
          </a:prstGeom>
          <a:solidFill>
            <a:srgbClr val="7B011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หมดเวลา</a:t>
            </a:r>
          </a:p>
        </p:txBody>
      </p:sp>
      <p:sp>
        <p:nvSpPr>
          <p:cNvPr id="42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88525C92-04AE-A985-B5F8-733D08121EB8}"/>
              </a:ext>
            </a:extLst>
          </p:cNvPr>
          <p:cNvSpPr/>
          <p:nvPr/>
        </p:nvSpPr>
        <p:spPr>
          <a:xfrm>
            <a:off x="16523220" y="9221798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ต่อไป</a:t>
            </a:r>
          </a:p>
        </p:txBody>
      </p:sp>
    </p:spTree>
    <p:extLst>
      <p:ext uri="{BB962C8B-B14F-4D97-AF65-F5344CB8AC3E}">
        <p14:creationId xmlns:p14="http://schemas.microsoft.com/office/powerpoint/2010/main" val="28794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1" grpId="0" animBg="1"/>
      <p:bldP spid="31" grpId="1" animBg="1"/>
      <p:bldP spid="31" grpId="2" animBg="1"/>
      <p:bldP spid="36" grpId="0" animBg="1"/>
      <p:bldP spid="36" grpId="1" animBg="1"/>
      <p:bldP spid="36" grpId="2" animBg="1"/>
      <p:bldP spid="38" grpId="0" animBg="1"/>
      <p:bldP spid="39" grpId="0" animBg="1"/>
      <p:bldP spid="40" grpId="0" animBg="1"/>
      <p:bldP spid="40" grpId="1" animBg="1"/>
      <p:bldP spid="40" grpId="2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1AF31856-9FBE-F0DB-6056-C77E0F7E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4" y="252533"/>
            <a:ext cx="18323324" cy="12215549"/>
          </a:xfrm>
          <a:prstGeom prst="rect">
            <a:avLst/>
          </a:prstGeom>
        </p:spPr>
      </p:pic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01AA3855-F0A8-BDE2-4C36-6325BAFC054C}"/>
              </a:ext>
            </a:extLst>
          </p:cNvPr>
          <p:cNvSpPr/>
          <p:nvPr/>
        </p:nvSpPr>
        <p:spPr>
          <a:xfrm>
            <a:off x="803066" y="535906"/>
            <a:ext cx="13569951" cy="14710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๔. ข้อใดไม่ใช่บุคคลร่วมสมัยกับสมเด็จพระเจ้าตากสินมหาราช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932D18AE-8EF4-8F26-1AFE-552B0AB79835}"/>
              </a:ext>
            </a:extLst>
          </p:cNvPr>
          <p:cNvSpPr/>
          <p:nvPr/>
        </p:nvSpPr>
        <p:spPr>
          <a:xfrm>
            <a:off x="811271" y="2205619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สมเด็จเจ้าพระยามหากษัตริย์ศึก </a:t>
            </a:r>
          </a:p>
        </p:txBody>
      </p:sp>
      <p:sp>
        <p:nvSpPr>
          <p:cNvPr id="25" name="Rectangle: Rounded Corners 14">
            <a:extLst>
              <a:ext uri="{FF2B5EF4-FFF2-40B4-BE49-F238E27FC236}">
                <a16:creationId xmlns:a16="http://schemas.microsoft.com/office/drawing/2014/main" id="{7D2CBD92-F986-41AE-819E-D5FA39299682}"/>
              </a:ext>
            </a:extLst>
          </p:cNvPr>
          <p:cNvSpPr/>
          <p:nvPr/>
        </p:nvSpPr>
        <p:spPr>
          <a:xfrm>
            <a:off x="811271" y="5874278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๓. เจ้าพระยา</a:t>
            </a:r>
            <a:r>
              <a:rPr lang="th-TH" sz="3200" dirty="0" err="1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สุร</a:t>
            </a:r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สีห์ 	</a:t>
            </a:r>
          </a:p>
        </p:txBody>
      </p:sp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229B80F5-7D4E-841F-73CE-5F2A97C668BA}"/>
              </a:ext>
            </a:extLst>
          </p:cNvPr>
          <p:cNvSpPr/>
          <p:nvPr/>
        </p:nvSpPr>
        <p:spPr>
          <a:xfrm>
            <a:off x="803067" y="4045313"/>
            <a:ext cx="14605742" cy="13497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๒. ออกญาเสนาภิมุข</a:t>
            </a:r>
          </a:p>
        </p:txBody>
      </p:sp>
      <p:sp>
        <p:nvSpPr>
          <p:cNvPr id="36" name="Rectangle: Rounded Corners 16">
            <a:extLst>
              <a:ext uri="{FF2B5EF4-FFF2-40B4-BE49-F238E27FC236}">
                <a16:creationId xmlns:a16="http://schemas.microsoft.com/office/drawing/2014/main" id="{7A501925-1175-E9E2-C5C5-6755F61137BB}"/>
              </a:ext>
            </a:extLst>
          </p:cNvPr>
          <p:cNvSpPr/>
          <p:nvPr/>
        </p:nvSpPr>
        <p:spPr>
          <a:xfrm>
            <a:off x="811272" y="7733561"/>
            <a:ext cx="14589333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๔. พระยาพิชัย (ดาบหัก)</a:t>
            </a:r>
            <a:endParaRPr lang="th-TH" sz="2800" dirty="0">
              <a:solidFill>
                <a:schemeClr val="tx1"/>
              </a:solidFill>
              <a:latin typeface="UPCxB" panose="02000000000000000000" pitchFamily="2" charset="-34"/>
              <a:ea typeface="CS PraJad" panose="02000503000000000000" pitchFamily="50" charset="-34"/>
              <a:cs typeface="UPCxB" panose="02000000000000000000" pitchFamily="2" charset="-34"/>
            </a:endParaRPr>
          </a:p>
        </p:txBody>
      </p:sp>
      <p:pic>
        <p:nvPicPr>
          <p:cNvPr id="37" name="y2meta.com-30 second timer _ จับเวลา  30 วินาที-(1080p)">
            <a:hlinkClick r:id="" action="ppaction://media"/>
            <a:extLst>
              <a:ext uri="{FF2B5EF4-FFF2-40B4-BE49-F238E27FC236}">
                <a16:creationId xmlns:a16="http://schemas.microsoft.com/office/drawing/2014/main" id="{06E1881E-F4BE-B0B3-4573-69E50C6B6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2683" y="575468"/>
            <a:ext cx="2164135" cy="1217326"/>
          </a:xfrm>
          <a:prstGeom prst="rect">
            <a:avLst/>
          </a:prstGeom>
          <a:solidFill>
            <a:srgbClr val="7B0118"/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29C5ECEB-46B5-8054-41A9-D532267487E1}"/>
              </a:ext>
            </a:extLst>
          </p:cNvPr>
          <p:cNvSpPr/>
          <p:nvPr/>
        </p:nvSpPr>
        <p:spPr>
          <a:xfrm>
            <a:off x="14572684" y="603289"/>
            <a:ext cx="2164134" cy="1133657"/>
          </a:xfrm>
          <a:prstGeom prst="roundRect">
            <a:avLst/>
          </a:prstGeom>
          <a:solidFill>
            <a:srgbClr val="7B011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หมดเวลา</a:t>
            </a:r>
          </a:p>
        </p:txBody>
      </p:sp>
      <p:sp>
        <p:nvSpPr>
          <p:cNvPr id="43" name="Freeform 14">
            <a:extLst>
              <a:ext uri="{FF2B5EF4-FFF2-40B4-BE49-F238E27FC236}">
                <a16:creationId xmlns:a16="http://schemas.microsoft.com/office/drawing/2014/main" id="{E8040EF5-85DE-0537-F6E2-C8E09737CF8D}"/>
              </a:ext>
            </a:extLst>
          </p:cNvPr>
          <p:cNvSpPr/>
          <p:nvPr/>
        </p:nvSpPr>
        <p:spPr>
          <a:xfrm>
            <a:off x="16638903" y="-4884"/>
            <a:ext cx="1848821" cy="1001445"/>
          </a:xfrm>
          <a:custGeom>
            <a:avLst/>
            <a:gdLst/>
            <a:ahLst/>
            <a:cxnLst/>
            <a:rect l="l" t="t" r="r" b="b"/>
            <a:pathLst>
              <a:path w="1848821" h="1001445">
                <a:moveTo>
                  <a:pt x="0" y="0"/>
                </a:moveTo>
                <a:lnTo>
                  <a:pt x="1848821" y="0"/>
                </a:lnTo>
                <a:lnTo>
                  <a:pt x="1848821" y="1001445"/>
                </a:lnTo>
                <a:lnTo>
                  <a:pt x="0" y="10014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23">
            <a:hlinkClick r:id="rId8" action="ppaction://hlinksldjump"/>
            <a:extLst>
              <a:ext uri="{FF2B5EF4-FFF2-40B4-BE49-F238E27FC236}">
                <a16:creationId xmlns:a16="http://schemas.microsoft.com/office/drawing/2014/main" id="{52A3CB71-0143-DE8F-4D77-FBD1ED641D0A}"/>
              </a:ext>
            </a:extLst>
          </p:cNvPr>
          <p:cNvSpPr/>
          <p:nvPr/>
        </p:nvSpPr>
        <p:spPr>
          <a:xfrm>
            <a:off x="16535400" y="9219639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CS PraJad" panose="02000503000000000000" pitchFamily="50" charset="-34"/>
                <a:ea typeface="CS PraJad" panose="02000503000000000000" pitchFamily="50" charset="-34"/>
                <a:cs typeface="CS PraJad" panose="02000503000000000000" pitchFamily="50" charset="-34"/>
              </a:rPr>
              <a:t>ต่อไป</a:t>
            </a:r>
          </a:p>
        </p:txBody>
      </p:sp>
      <p:sp>
        <p:nvSpPr>
          <p:cNvPr id="39" name="black">
            <a:extLst>
              <a:ext uri="{FF2B5EF4-FFF2-40B4-BE49-F238E27FC236}">
                <a16:creationId xmlns:a16="http://schemas.microsoft.com/office/drawing/2014/main" id="{799C3A8D-6A71-C193-017E-66CE6D11C11A}"/>
              </a:ext>
            </a:extLst>
          </p:cNvPr>
          <p:cNvSpPr>
            <a:spLocks/>
          </p:cNvSpPr>
          <p:nvPr/>
        </p:nvSpPr>
        <p:spPr>
          <a:xfrm>
            <a:off x="-52909" y="0"/>
            <a:ext cx="18332380" cy="10311964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Rectangle: Rounded Corners 5">
            <a:hlinkClick r:id="rId8" action="ppaction://hlinksldjump"/>
            <a:extLst>
              <a:ext uri="{FF2B5EF4-FFF2-40B4-BE49-F238E27FC236}">
                <a16:creationId xmlns:a16="http://schemas.microsoft.com/office/drawing/2014/main" id="{2403C3DB-3774-9C50-BFAD-C097BCF8B7CA}"/>
              </a:ext>
            </a:extLst>
          </p:cNvPr>
          <p:cNvSpPr/>
          <p:nvPr/>
        </p:nvSpPr>
        <p:spPr>
          <a:xfrm>
            <a:off x="16550640" y="9219638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ต่อไป</a:t>
            </a:r>
          </a:p>
        </p:txBody>
      </p:sp>
      <p:sp>
        <p:nvSpPr>
          <p:cNvPr id="40" name="Rectangle: Rounded Corners 2">
            <a:extLst>
              <a:ext uri="{FF2B5EF4-FFF2-40B4-BE49-F238E27FC236}">
                <a16:creationId xmlns:a16="http://schemas.microsoft.com/office/drawing/2014/main" id="{FC05DF64-680E-F7C7-31F5-7EDDDF7D0368}"/>
              </a:ext>
            </a:extLst>
          </p:cNvPr>
          <p:cNvSpPr/>
          <p:nvPr/>
        </p:nvSpPr>
        <p:spPr>
          <a:xfrm>
            <a:off x="803066" y="4033067"/>
            <a:ext cx="14589333" cy="1348273"/>
          </a:xfrm>
          <a:prstGeom prst="roundRect">
            <a:avLst/>
          </a:prstGeom>
          <a:solidFill>
            <a:srgbClr val="0B99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๒. ออกญาเสนาภิมุข</a:t>
            </a:r>
          </a:p>
        </p:txBody>
      </p:sp>
    </p:spTree>
    <p:extLst>
      <p:ext uri="{BB962C8B-B14F-4D97-AF65-F5344CB8AC3E}">
        <p14:creationId xmlns:p14="http://schemas.microsoft.com/office/powerpoint/2010/main" val="3709892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1" grpId="0" animBg="1"/>
      <p:bldP spid="31" grpId="1" animBg="1"/>
      <p:bldP spid="31" grpId="2" animBg="1"/>
      <p:bldP spid="36" grpId="0" animBg="1"/>
      <p:bldP spid="36" grpId="1" animBg="1"/>
      <p:bldP spid="36" grpId="2" animBg="1"/>
      <p:bldP spid="41" grpId="0" animBg="1"/>
      <p:bldP spid="8" grpId="0" animBg="1"/>
      <p:bldP spid="39" grpId="0" animBg="1"/>
      <p:bldP spid="9" grpId="0" animBg="1"/>
      <p:bldP spid="40" grpId="0" animBg="1"/>
      <p:bldP spid="40" grpId="1" animBg="1"/>
      <p:bldP spid="4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1AF31856-9FBE-F0DB-6056-C77E0F7E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4" y="252533"/>
            <a:ext cx="18323324" cy="12215549"/>
          </a:xfrm>
          <a:prstGeom prst="rect">
            <a:avLst/>
          </a:prstGeom>
        </p:spPr>
      </p:pic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01AA3855-F0A8-BDE2-4C36-6325BAFC054C}"/>
              </a:ext>
            </a:extLst>
          </p:cNvPr>
          <p:cNvSpPr/>
          <p:nvPr/>
        </p:nvSpPr>
        <p:spPr>
          <a:xfrm>
            <a:off x="803066" y="535906"/>
            <a:ext cx="13569951" cy="14710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๕. ข้อใดไม่ใช่นโยบายแก้ปัญหาการขาดแคลนข้าวในสมัยธนบุรี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932D18AE-8EF4-8F26-1AFE-552B0AB79835}"/>
              </a:ext>
            </a:extLst>
          </p:cNvPr>
          <p:cNvSpPr/>
          <p:nvPr/>
        </p:nvSpPr>
        <p:spPr>
          <a:xfrm>
            <a:off x="811271" y="2205619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ทรงเร่งให้ขุนนางทำนา</a:t>
            </a:r>
          </a:p>
        </p:txBody>
      </p:sp>
      <p:sp>
        <p:nvSpPr>
          <p:cNvPr id="25" name="Rectangle: Rounded Corners 14">
            <a:extLst>
              <a:ext uri="{FF2B5EF4-FFF2-40B4-BE49-F238E27FC236}">
                <a16:creationId xmlns:a16="http://schemas.microsoft.com/office/drawing/2014/main" id="{7D2CBD92-F986-41AE-819E-D5FA39299682}"/>
              </a:ext>
            </a:extLst>
          </p:cNvPr>
          <p:cNvSpPr/>
          <p:nvPr/>
        </p:nvSpPr>
        <p:spPr>
          <a:xfrm>
            <a:off x="811271" y="5874278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๓.  ออกโฉนดตราแดงเพื่อเป็นหลักฐานแสดงกรรมสิทธิ์ในที่ดินให้ราษฎร</a:t>
            </a:r>
          </a:p>
        </p:txBody>
      </p:sp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229B80F5-7D4E-841F-73CE-5F2A97C668BA}"/>
              </a:ext>
            </a:extLst>
          </p:cNvPr>
          <p:cNvSpPr/>
          <p:nvPr/>
        </p:nvSpPr>
        <p:spPr>
          <a:xfrm>
            <a:off x="803067" y="4045313"/>
            <a:ext cx="14605742" cy="13497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๒. โปรดให้ขยายพื้นที่ทำนาบริเวณชานพระนคร</a:t>
            </a:r>
          </a:p>
        </p:txBody>
      </p:sp>
      <p:sp>
        <p:nvSpPr>
          <p:cNvPr id="36" name="Rectangle: Rounded Corners 16">
            <a:extLst>
              <a:ext uri="{FF2B5EF4-FFF2-40B4-BE49-F238E27FC236}">
                <a16:creationId xmlns:a16="http://schemas.microsoft.com/office/drawing/2014/main" id="{7A501925-1175-E9E2-C5C5-6755F61137BB}"/>
              </a:ext>
            </a:extLst>
          </p:cNvPr>
          <p:cNvSpPr/>
          <p:nvPr/>
        </p:nvSpPr>
        <p:spPr>
          <a:xfrm>
            <a:off x="811272" y="7733561"/>
            <a:ext cx="14589333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๔. ค้าขายระบบบรรณาการกับจีน</a:t>
            </a:r>
            <a:endParaRPr lang="th-TH" sz="2800" dirty="0">
              <a:solidFill>
                <a:schemeClr val="tx1"/>
              </a:solidFill>
              <a:latin typeface="UPCxB" panose="02000000000000000000" pitchFamily="2" charset="-34"/>
              <a:ea typeface="CS PraJad" panose="02000503000000000000" pitchFamily="50" charset="-34"/>
              <a:cs typeface="UPCxB" panose="02000000000000000000" pitchFamily="2" charset="-34"/>
            </a:endParaRPr>
          </a:p>
        </p:txBody>
      </p:sp>
      <p:pic>
        <p:nvPicPr>
          <p:cNvPr id="37" name="y2meta.com-30 second timer _ จับเวลา  30 วินาที-(1080p)">
            <a:hlinkClick r:id="" action="ppaction://media"/>
            <a:extLst>
              <a:ext uri="{FF2B5EF4-FFF2-40B4-BE49-F238E27FC236}">
                <a16:creationId xmlns:a16="http://schemas.microsoft.com/office/drawing/2014/main" id="{06E1881E-F4BE-B0B3-4573-69E50C6B6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2683" y="575468"/>
            <a:ext cx="2164135" cy="1217326"/>
          </a:xfrm>
          <a:prstGeom prst="rect">
            <a:avLst/>
          </a:prstGeom>
          <a:solidFill>
            <a:srgbClr val="7B0118"/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22C12902-4413-E5F0-3745-29B8738F1C6F}"/>
              </a:ext>
            </a:extLst>
          </p:cNvPr>
          <p:cNvSpPr/>
          <p:nvPr/>
        </p:nvSpPr>
        <p:spPr>
          <a:xfrm>
            <a:off x="16535400" y="9219639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CS PraJad" panose="02000503000000000000" pitchFamily="50" charset="-34"/>
                <a:ea typeface="CS PraJad" panose="02000503000000000000" pitchFamily="50" charset="-34"/>
                <a:cs typeface="CS PraJad" panose="02000503000000000000" pitchFamily="50" charset="-34"/>
              </a:rPr>
              <a:t>ต่อไป</a:t>
            </a:r>
          </a:p>
        </p:txBody>
      </p:sp>
      <p:sp>
        <p:nvSpPr>
          <p:cNvPr id="39" name="black">
            <a:extLst>
              <a:ext uri="{FF2B5EF4-FFF2-40B4-BE49-F238E27FC236}">
                <a16:creationId xmlns:a16="http://schemas.microsoft.com/office/drawing/2014/main" id="{799C3A8D-6A71-C193-017E-66CE6D11C11A}"/>
              </a:ext>
            </a:extLst>
          </p:cNvPr>
          <p:cNvSpPr>
            <a:spLocks/>
          </p:cNvSpPr>
          <p:nvPr/>
        </p:nvSpPr>
        <p:spPr>
          <a:xfrm>
            <a:off x="-44380" y="0"/>
            <a:ext cx="18332380" cy="10311964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0" name="Rectangle: Rounded Corners 2">
            <a:extLst>
              <a:ext uri="{FF2B5EF4-FFF2-40B4-BE49-F238E27FC236}">
                <a16:creationId xmlns:a16="http://schemas.microsoft.com/office/drawing/2014/main" id="{FC05DF64-680E-F7C7-31F5-7EDDDF7D0368}"/>
              </a:ext>
            </a:extLst>
          </p:cNvPr>
          <p:cNvSpPr/>
          <p:nvPr/>
        </p:nvSpPr>
        <p:spPr>
          <a:xfrm>
            <a:off x="819476" y="5867147"/>
            <a:ext cx="14589333" cy="1348273"/>
          </a:xfrm>
          <a:prstGeom prst="roundRect">
            <a:avLst/>
          </a:prstGeom>
          <a:solidFill>
            <a:srgbClr val="0B99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๓.  ออกโฉนดตราแดงเพื่อเป็นหลักฐานแสดงกรรมสิทธิ์ในที่ดินให้ราษฎร</a:t>
            </a: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29C5ECEB-46B5-8054-41A9-D532267487E1}"/>
              </a:ext>
            </a:extLst>
          </p:cNvPr>
          <p:cNvSpPr/>
          <p:nvPr/>
        </p:nvSpPr>
        <p:spPr>
          <a:xfrm>
            <a:off x="14572684" y="603289"/>
            <a:ext cx="2164134" cy="1133657"/>
          </a:xfrm>
          <a:prstGeom prst="roundRect">
            <a:avLst/>
          </a:prstGeom>
          <a:solidFill>
            <a:srgbClr val="7B011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หมดเวลา</a:t>
            </a:r>
          </a:p>
        </p:txBody>
      </p:sp>
      <p:sp>
        <p:nvSpPr>
          <p:cNvPr id="42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88525C92-04AE-A985-B5F8-733D08121EB8}"/>
              </a:ext>
            </a:extLst>
          </p:cNvPr>
          <p:cNvSpPr/>
          <p:nvPr/>
        </p:nvSpPr>
        <p:spPr>
          <a:xfrm>
            <a:off x="16513210" y="9219639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ต่อไป</a:t>
            </a:r>
          </a:p>
        </p:txBody>
      </p:sp>
    </p:spTree>
    <p:extLst>
      <p:ext uri="{BB962C8B-B14F-4D97-AF65-F5344CB8AC3E}">
        <p14:creationId xmlns:p14="http://schemas.microsoft.com/office/powerpoint/2010/main" val="943277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1" grpId="0" animBg="1"/>
      <p:bldP spid="31" grpId="1" animBg="1"/>
      <p:bldP spid="31" grpId="2" animBg="1"/>
      <p:bldP spid="36" grpId="0" animBg="1"/>
      <p:bldP spid="36" grpId="1" animBg="1"/>
      <p:bldP spid="36" grpId="2" animBg="1"/>
      <p:bldP spid="38" grpId="0" animBg="1"/>
      <p:bldP spid="39" grpId="0" animBg="1"/>
      <p:bldP spid="40" grpId="0" animBg="1"/>
      <p:bldP spid="40" grpId="1" animBg="1"/>
      <p:bldP spid="40" grpId="2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1AF31856-9FBE-F0DB-6056-C77E0F7E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4" y="252533"/>
            <a:ext cx="18323324" cy="12215549"/>
          </a:xfrm>
          <a:prstGeom prst="rect">
            <a:avLst/>
          </a:prstGeom>
        </p:spPr>
      </p:pic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01AA3855-F0A8-BDE2-4C36-6325BAFC054C}"/>
              </a:ext>
            </a:extLst>
          </p:cNvPr>
          <p:cNvSpPr/>
          <p:nvPr/>
        </p:nvSpPr>
        <p:spPr>
          <a:xfrm>
            <a:off x="803066" y="535906"/>
            <a:ext cx="13569951" cy="14710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๖. เพราะเหตุใดความพยายามในการค้าขายในระบบบรรณาการกับจีนในระยะแรกจึงยังไม่ประสบความสำเร็จ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932D18AE-8EF4-8F26-1AFE-552B0AB79835}"/>
              </a:ext>
            </a:extLst>
          </p:cNvPr>
          <p:cNvSpPr/>
          <p:nvPr/>
        </p:nvSpPr>
        <p:spPr>
          <a:xfrm>
            <a:off x="811271" y="2205619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๑. เศรษฐกิจตกตํ่า เครื่องราชบรรณาการที่จะนำไปให้จีนมีไม่เพียงพอ</a:t>
            </a:r>
          </a:p>
        </p:txBody>
      </p:sp>
      <p:sp>
        <p:nvSpPr>
          <p:cNvPr id="25" name="Rectangle: Rounded Corners 14">
            <a:extLst>
              <a:ext uri="{FF2B5EF4-FFF2-40B4-BE49-F238E27FC236}">
                <a16:creationId xmlns:a16="http://schemas.microsoft.com/office/drawing/2014/main" id="{7D2CBD92-F986-41AE-819E-D5FA39299682}"/>
              </a:ext>
            </a:extLst>
          </p:cNvPr>
          <p:cNvSpPr/>
          <p:nvPr/>
        </p:nvSpPr>
        <p:spPr>
          <a:xfrm>
            <a:off x="811271" y="4047761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๒. จีนยังไม่ยอมรับสถานะของธนบุรีและพระเจ้าตากสิน</a:t>
            </a:r>
          </a:p>
        </p:txBody>
      </p:sp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229B80F5-7D4E-841F-73CE-5F2A97C668BA}"/>
              </a:ext>
            </a:extLst>
          </p:cNvPr>
          <p:cNvSpPr/>
          <p:nvPr/>
        </p:nvSpPr>
        <p:spPr>
          <a:xfrm>
            <a:off x="803067" y="5889903"/>
            <a:ext cx="14605742" cy="13497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๓. จีนให้การสนับสนุนพม่าและไม่พอใจที่ธนบุรีแยกเป็นอิสระ</a:t>
            </a:r>
          </a:p>
        </p:txBody>
      </p:sp>
      <p:sp>
        <p:nvSpPr>
          <p:cNvPr id="36" name="Rectangle: Rounded Corners 16">
            <a:extLst>
              <a:ext uri="{FF2B5EF4-FFF2-40B4-BE49-F238E27FC236}">
                <a16:creationId xmlns:a16="http://schemas.microsoft.com/office/drawing/2014/main" id="{7A501925-1175-E9E2-C5C5-6755F61137BB}"/>
              </a:ext>
            </a:extLst>
          </p:cNvPr>
          <p:cNvSpPr/>
          <p:nvPr/>
        </p:nvSpPr>
        <p:spPr>
          <a:xfrm>
            <a:off x="811272" y="7733561"/>
            <a:ext cx="14589333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๔. เพราะพระเจ้าตากสินมีเชื้อสายจีน ขัดกับธรรมเนียมจีนที่จะไม่รับบรรณาการจากพวกเดียวกัน</a:t>
            </a:r>
            <a:endParaRPr lang="th-TH" sz="2800" dirty="0">
              <a:solidFill>
                <a:schemeClr val="tx1"/>
              </a:solidFill>
              <a:latin typeface="UPCxB" panose="02000000000000000000" pitchFamily="2" charset="-34"/>
              <a:ea typeface="CS PraJad" panose="02000503000000000000" pitchFamily="50" charset="-34"/>
              <a:cs typeface="UPCxB" panose="02000000000000000000" pitchFamily="2" charset="-34"/>
            </a:endParaRPr>
          </a:p>
        </p:txBody>
      </p:sp>
      <p:pic>
        <p:nvPicPr>
          <p:cNvPr id="37" name="y2meta.com-30 second timer _ จับเวลา  30 วินาที-(1080p)">
            <a:hlinkClick r:id="" action="ppaction://media"/>
            <a:extLst>
              <a:ext uri="{FF2B5EF4-FFF2-40B4-BE49-F238E27FC236}">
                <a16:creationId xmlns:a16="http://schemas.microsoft.com/office/drawing/2014/main" id="{06E1881E-F4BE-B0B3-4573-69E50C6B6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2683" y="575468"/>
            <a:ext cx="2164135" cy="1217326"/>
          </a:xfrm>
          <a:prstGeom prst="rect">
            <a:avLst/>
          </a:prstGeom>
          <a:solidFill>
            <a:srgbClr val="7B0118"/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22C12902-4413-E5F0-3745-29B8738F1C6F}"/>
              </a:ext>
            </a:extLst>
          </p:cNvPr>
          <p:cNvSpPr/>
          <p:nvPr/>
        </p:nvSpPr>
        <p:spPr>
          <a:xfrm>
            <a:off x="16535400" y="9219639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CS PraJad" panose="02000503000000000000" pitchFamily="50" charset="-34"/>
                <a:ea typeface="CS PraJad" panose="02000503000000000000" pitchFamily="50" charset="-34"/>
                <a:cs typeface="CS PraJad" panose="02000503000000000000" pitchFamily="50" charset="-34"/>
              </a:rPr>
              <a:t>ต่อไป</a:t>
            </a:r>
          </a:p>
        </p:txBody>
      </p:sp>
      <p:sp>
        <p:nvSpPr>
          <p:cNvPr id="39" name="black">
            <a:extLst>
              <a:ext uri="{FF2B5EF4-FFF2-40B4-BE49-F238E27FC236}">
                <a16:creationId xmlns:a16="http://schemas.microsoft.com/office/drawing/2014/main" id="{799C3A8D-6A71-C193-017E-66CE6D11C11A}"/>
              </a:ext>
            </a:extLst>
          </p:cNvPr>
          <p:cNvSpPr>
            <a:spLocks/>
          </p:cNvSpPr>
          <p:nvPr/>
        </p:nvSpPr>
        <p:spPr>
          <a:xfrm>
            <a:off x="0" y="0"/>
            <a:ext cx="18332380" cy="10311964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atin typeface="UPCxB" panose="02000000000000000000" pitchFamily="2" charset="-34"/>
              <a:cs typeface="UPCxB" panose="02000000000000000000" pitchFamily="2" charset="-34"/>
            </a:endParaRPr>
          </a:p>
        </p:txBody>
      </p:sp>
      <p:sp>
        <p:nvSpPr>
          <p:cNvPr id="40" name="Rectangle: Rounded Corners 2">
            <a:extLst>
              <a:ext uri="{FF2B5EF4-FFF2-40B4-BE49-F238E27FC236}">
                <a16:creationId xmlns:a16="http://schemas.microsoft.com/office/drawing/2014/main" id="{FC05DF64-680E-F7C7-31F5-7EDDDF7D0368}"/>
              </a:ext>
            </a:extLst>
          </p:cNvPr>
          <p:cNvSpPr/>
          <p:nvPr/>
        </p:nvSpPr>
        <p:spPr>
          <a:xfrm>
            <a:off x="766891" y="4047761"/>
            <a:ext cx="14589333" cy="1348273"/>
          </a:xfrm>
          <a:prstGeom prst="roundRect">
            <a:avLst/>
          </a:prstGeom>
          <a:solidFill>
            <a:srgbClr val="0B99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๒. จีนยังไม่ยอมรับสถานะของธนบุรีและพระเจ้าตากสิน</a:t>
            </a: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29C5ECEB-46B5-8054-41A9-D532267487E1}"/>
              </a:ext>
            </a:extLst>
          </p:cNvPr>
          <p:cNvSpPr/>
          <p:nvPr/>
        </p:nvSpPr>
        <p:spPr>
          <a:xfrm>
            <a:off x="14572684" y="603289"/>
            <a:ext cx="2164134" cy="1133657"/>
          </a:xfrm>
          <a:prstGeom prst="roundRect">
            <a:avLst/>
          </a:prstGeom>
          <a:solidFill>
            <a:srgbClr val="7B011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หมดเวลา</a:t>
            </a:r>
          </a:p>
        </p:txBody>
      </p:sp>
      <p:sp>
        <p:nvSpPr>
          <p:cNvPr id="42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88525C92-04AE-A985-B5F8-733D08121EB8}"/>
              </a:ext>
            </a:extLst>
          </p:cNvPr>
          <p:cNvSpPr/>
          <p:nvPr/>
        </p:nvSpPr>
        <p:spPr>
          <a:xfrm>
            <a:off x="16535400" y="9221798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ต่อไป</a:t>
            </a:r>
          </a:p>
        </p:txBody>
      </p:sp>
    </p:spTree>
    <p:extLst>
      <p:ext uri="{BB962C8B-B14F-4D97-AF65-F5344CB8AC3E}">
        <p14:creationId xmlns:p14="http://schemas.microsoft.com/office/powerpoint/2010/main" val="1074817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1" grpId="0" animBg="1"/>
      <p:bldP spid="31" grpId="1" animBg="1"/>
      <p:bldP spid="31" grpId="2" animBg="1"/>
      <p:bldP spid="36" grpId="0" animBg="1"/>
      <p:bldP spid="36" grpId="1" animBg="1"/>
      <p:bldP spid="36" grpId="2" animBg="1"/>
      <p:bldP spid="38" grpId="0" animBg="1"/>
      <p:bldP spid="39" grpId="0" animBg="1"/>
      <p:bldP spid="40" grpId="0" animBg="1"/>
      <p:bldP spid="40" grpId="1" animBg="1"/>
      <p:bldP spid="40" grpId="2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1AF31856-9FBE-F0DB-6056-C77E0F7E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4" y="252533"/>
            <a:ext cx="18323324" cy="12215549"/>
          </a:xfrm>
          <a:prstGeom prst="rect">
            <a:avLst/>
          </a:prstGeom>
        </p:spPr>
      </p:pic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01AA3855-F0A8-BDE2-4C36-6325BAFC054C}"/>
              </a:ext>
            </a:extLst>
          </p:cNvPr>
          <p:cNvSpPr/>
          <p:nvPr/>
        </p:nvSpPr>
        <p:spPr>
          <a:xfrm>
            <a:off x="803066" y="535906"/>
            <a:ext cx="13569951" cy="14710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๗. ข้อใดเรียงเหตุการณ์เกิดขึ้นได้ถูกต้อง</a:t>
            </a:r>
            <a:endParaRPr lang="en-US" sz="4000" dirty="0">
              <a:solidFill>
                <a:schemeClr val="bg1"/>
              </a:solidFill>
              <a:latin typeface="UPCxB" panose="02000000000000000000" pitchFamily="2" charset="-34"/>
              <a:ea typeface="CS PraJad" panose="02000503000000000000" pitchFamily="50" charset="-34"/>
              <a:cs typeface="UPCxB" panose="02000000000000000000" pitchFamily="2" charset="-34"/>
            </a:endParaRPr>
          </a:p>
          <a:p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ก. ศึกพม่าที่บางกุ้ง</a:t>
            </a:r>
            <a:r>
              <a:rPr lang="en-US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    </a:t>
            </a:r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ข. ตีเมืองเขมร</a:t>
            </a:r>
            <a:r>
              <a:rPr lang="en-US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    </a:t>
            </a:r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ค. ศึก</a:t>
            </a:r>
            <a:r>
              <a:rPr lang="th-TH" sz="4000" dirty="0" err="1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อะ</a:t>
            </a:r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แซ</a:t>
            </a:r>
            <a:r>
              <a:rPr lang="th-TH" sz="4000" dirty="0" err="1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หวุ่</a:t>
            </a:r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นก</a:t>
            </a:r>
            <a:r>
              <a:rPr lang="th-TH" sz="4000" dirty="0" err="1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ี้</a:t>
            </a:r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	</a:t>
            </a:r>
            <a:r>
              <a:rPr lang="en-US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</a:t>
            </a:r>
            <a:r>
              <a:rPr lang="th-TH" sz="40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ง. ตีเมืองเวียงจันทน์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932D18AE-8EF4-8F26-1AFE-552B0AB79835}"/>
              </a:ext>
            </a:extLst>
          </p:cNvPr>
          <p:cNvSpPr/>
          <p:nvPr/>
        </p:nvSpPr>
        <p:spPr>
          <a:xfrm>
            <a:off x="811271" y="2205619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๑.  ก-ข-ง-ค</a:t>
            </a:r>
          </a:p>
        </p:txBody>
      </p:sp>
      <p:sp>
        <p:nvSpPr>
          <p:cNvPr id="25" name="Rectangle: Rounded Corners 14">
            <a:extLst>
              <a:ext uri="{FF2B5EF4-FFF2-40B4-BE49-F238E27FC236}">
                <a16:creationId xmlns:a16="http://schemas.microsoft.com/office/drawing/2014/main" id="{7D2CBD92-F986-41AE-819E-D5FA39299682}"/>
              </a:ext>
            </a:extLst>
          </p:cNvPr>
          <p:cNvSpPr/>
          <p:nvPr/>
        </p:nvSpPr>
        <p:spPr>
          <a:xfrm>
            <a:off x="811271" y="4047761"/>
            <a:ext cx="14589335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๒.  ก-ค-ง-ข</a:t>
            </a:r>
          </a:p>
        </p:txBody>
      </p:sp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229B80F5-7D4E-841F-73CE-5F2A97C668BA}"/>
              </a:ext>
            </a:extLst>
          </p:cNvPr>
          <p:cNvSpPr/>
          <p:nvPr/>
        </p:nvSpPr>
        <p:spPr>
          <a:xfrm>
            <a:off x="803067" y="5889903"/>
            <a:ext cx="14605742" cy="134979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๓.  ก-ข-ค-ง</a:t>
            </a:r>
          </a:p>
        </p:txBody>
      </p:sp>
      <p:sp>
        <p:nvSpPr>
          <p:cNvPr id="36" name="Rectangle: Rounded Corners 16">
            <a:extLst>
              <a:ext uri="{FF2B5EF4-FFF2-40B4-BE49-F238E27FC236}">
                <a16:creationId xmlns:a16="http://schemas.microsoft.com/office/drawing/2014/main" id="{7A501925-1175-E9E2-C5C5-6755F61137BB}"/>
              </a:ext>
            </a:extLst>
          </p:cNvPr>
          <p:cNvSpPr/>
          <p:nvPr/>
        </p:nvSpPr>
        <p:spPr>
          <a:xfrm>
            <a:off x="811272" y="7733561"/>
            <a:ext cx="14589333" cy="13482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tx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๔. ก-ง-ข-ค</a:t>
            </a:r>
            <a:endParaRPr lang="th-TH" sz="2800" dirty="0">
              <a:solidFill>
                <a:schemeClr val="tx1"/>
              </a:solidFill>
              <a:latin typeface="UPCxB" panose="02000000000000000000" pitchFamily="2" charset="-34"/>
              <a:ea typeface="CS PraJad" panose="02000503000000000000" pitchFamily="50" charset="-34"/>
              <a:cs typeface="UPCxB" panose="02000000000000000000" pitchFamily="2" charset="-34"/>
            </a:endParaRPr>
          </a:p>
        </p:txBody>
      </p:sp>
      <p:pic>
        <p:nvPicPr>
          <p:cNvPr id="37" name="y2meta.com-30 second timer _ จับเวลา  30 วินาที-(1080p)">
            <a:hlinkClick r:id="" action="ppaction://media"/>
            <a:extLst>
              <a:ext uri="{FF2B5EF4-FFF2-40B4-BE49-F238E27FC236}">
                <a16:creationId xmlns:a16="http://schemas.microsoft.com/office/drawing/2014/main" id="{06E1881E-F4BE-B0B3-4573-69E50C6B62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72683" y="575468"/>
            <a:ext cx="2164135" cy="1217326"/>
          </a:xfrm>
          <a:prstGeom prst="rect">
            <a:avLst/>
          </a:prstGeom>
          <a:solidFill>
            <a:srgbClr val="7B0118"/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22C12902-4413-E5F0-3745-29B8738F1C6F}"/>
              </a:ext>
            </a:extLst>
          </p:cNvPr>
          <p:cNvSpPr/>
          <p:nvPr/>
        </p:nvSpPr>
        <p:spPr>
          <a:xfrm>
            <a:off x="16535400" y="9219639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CS PraJad" panose="02000503000000000000" pitchFamily="50" charset="-34"/>
                <a:ea typeface="CS PraJad" panose="02000503000000000000" pitchFamily="50" charset="-34"/>
                <a:cs typeface="CS PraJad" panose="02000503000000000000" pitchFamily="50" charset="-34"/>
              </a:rPr>
              <a:t>ต่อไป</a:t>
            </a:r>
          </a:p>
        </p:txBody>
      </p:sp>
      <p:sp>
        <p:nvSpPr>
          <p:cNvPr id="39" name="black">
            <a:extLst>
              <a:ext uri="{FF2B5EF4-FFF2-40B4-BE49-F238E27FC236}">
                <a16:creationId xmlns:a16="http://schemas.microsoft.com/office/drawing/2014/main" id="{799C3A8D-6A71-C193-017E-66CE6D11C11A}"/>
              </a:ext>
            </a:extLst>
          </p:cNvPr>
          <p:cNvSpPr>
            <a:spLocks/>
          </p:cNvSpPr>
          <p:nvPr/>
        </p:nvSpPr>
        <p:spPr>
          <a:xfrm>
            <a:off x="0" y="0"/>
            <a:ext cx="18332380" cy="10311964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0" name="Rectangle: Rounded Corners 2">
            <a:extLst>
              <a:ext uri="{FF2B5EF4-FFF2-40B4-BE49-F238E27FC236}">
                <a16:creationId xmlns:a16="http://schemas.microsoft.com/office/drawing/2014/main" id="{FC05DF64-680E-F7C7-31F5-7EDDDF7D0368}"/>
              </a:ext>
            </a:extLst>
          </p:cNvPr>
          <p:cNvSpPr/>
          <p:nvPr/>
        </p:nvSpPr>
        <p:spPr>
          <a:xfrm>
            <a:off x="803066" y="5889902"/>
            <a:ext cx="14589333" cy="1348273"/>
          </a:xfrm>
          <a:prstGeom prst="roundRect">
            <a:avLst/>
          </a:prstGeom>
          <a:solidFill>
            <a:srgbClr val="0B996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dirty="0">
                <a:solidFill>
                  <a:schemeClr val="bg1"/>
                </a:solidFill>
                <a:latin typeface="UPCxB" panose="02000000000000000000" pitchFamily="2" charset="-34"/>
                <a:ea typeface="CS PraJad" panose="02000503000000000000" pitchFamily="50" charset="-34"/>
                <a:cs typeface="UPCxB" panose="02000000000000000000" pitchFamily="2" charset="-34"/>
              </a:rPr>
              <a:t> ๓.  ก-ข-ค-ง</a:t>
            </a: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29C5ECEB-46B5-8054-41A9-D532267487E1}"/>
              </a:ext>
            </a:extLst>
          </p:cNvPr>
          <p:cNvSpPr/>
          <p:nvPr/>
        </p:nvSpPr>
        <p:spPr>
          <a:xfrm>
            <a:off x="14572684" y="603289"/>
            <a:ext cx="2164134" cy="1133657"/>
          </a:xfrm>
          <a:prstGeom prst="roundRect">
            <a:avLst/>
          </a:prstGeom>
          <a:solidFill>
            <a:srgbClr val="7B011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หมดเวลา</a:t>
            </a:r>
          </a:p>
        </p:txBody>
      </p:sp>
      <p:sp>
        <p:nvSpPr>
          <p:cNvPr id="42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88525C92-04AE-A985-B5F8-733D08121EB8}"/>
              </a:ext>
            </a:extLst>
          </p:cNvPr>
          <p:cNvSpPr/>
          <p:nvPr/>
        </p:nvSpPr>
        <p:spPr>
          <a:xfrm>
            <a:off x="16535400" y="9219638"/>
            <a:ext cx="1211798" cy="657313"/>
          </a:xfrm>
          <a:prstGeom prst="roundRect">
            <a:avLst/>
          </a:prstGeom>
          <a:solidFill>
            <a:srgbClr val="0B9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Sarabun" panose="00000500000000000000" pitchFamily="2" charset="-34"/>
                <a:ea typeface="CS PraJad" panose="02000503000000000000" pitchFamily="50" charset="-34"/>
                <a:cs typeface="Sarabun" panose="00000500000000000000" pitchFamily="2" charset="-34"/>
              </a:rPr>
              <a:t>ต่อไป</a:t>
            </a:r>
          </a:p>
        </p:txBody>
      </p:sp>
    </p:spTree>
    <p:extLst>
      <p:ext uri="{BB962C8B-B14F-4D97-AF65-F5344CB8AC3E}">
        <p14:creationId xmlns:p14="http://schemas.microsoft.com/office/powerpoint/2010/main" val="1315534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B9963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B0118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31" grpId="0" animBg="1"/>
      <p:bldP spid="31" grpId="1" animBg="1"/>
      <p:bldP spid="31" grpId="2" animBg="1"/>
      <p:bldP spid="36" grpId="0" animBg="1"/>
      <p:bldP spid="36" grpId="1" animBg="1"/>
      <p:bldP spid="36" grpId="2" animBg="1"/>
      <p:bldP spid="38" grpId="0" animBg="1"/>
      <p:bldP spid="39" grpId="0" animBg="1"/>
      <p:bldP spid="40" grpId="0" animBg="1"/>
      <p:bldP spid="40" grpId="1" animBg="1"/>
      <p:bldP spid="40" grpId="2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3386</TotalTime>
  <Words>2206</Words>
  <Application>Microsoft Office PowerPoint</Application>
  <PresentationFormat>กำหนดเอง</PresentationFormat>
  <Paragraphs>195</Paragraphs>
  <Slides>26</Slides>
  <Notes>23</Notes>
  <HiddenSlides>0</HiddenSlides>
  <MMClips>11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26</vt:i4>
      </vt:variant>
    </vt:vector>
  </HeadingPairs>
  <TitlesOfParts>
    <vt:vector size="33" baseType="lpstr">
      <vt:lpstr>CS PraJad</vt:lpstr>
      <vt:lpstr>Sarabun</vt:lpstr>
      <vt:lpstr>UPCxB</vt:lpstr>
      <vt:lpstr>Calibri</vt:lpstr>
      <vt:lpstr>Browallia New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แผนการจัดการเรียนรู้ที่ ๑ ความหมายและความสำคัญของประวัติศาสตร์</dc:title>
  <dc:creator>Ganokwan Somwongsa</dc:creator>
  <cp:lastModifiedBy>Mitson Doungtham</cp:lastModifiedBy>
  <cp:revision>15</cp:revision>
  <dcterms:created xsi:type="dcterms:W3CDTF">2006-08-16T00:00:00Z</dcterms:created>
  <dcterms:modified xsi:type="dcterms:W3CDTF">2025-12-18T04:00:33Z</dcterms:modified>
  <dc:identifier>DAGjIoAat9g</dc:identifier>
</cp:coreProperties>
</file>